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6"/>
  </p:notesMasterIdLst>
  <p:sldIdLst>
    <p:sldId id="256" r:id="rId2"/>
    <p:sldId id="261" r:id="rId3"/>
    <p:sldId id="257" r:id="rId4"/>
    <p:sldId id="264" r:id="rId5"/>
    <p:sldId id="267" r:id="rId6"/>
    <p:sldId id="281" r:id="rId7"/>
    <p:sldId id="268" r:id="rId8"/>
    <p:sldId id="282" r:id="rId9"/>
    <p:sldId id="269" r:id="rId10"/>
    <p:sldId id="283" r:id="rId11"/>
    <p:sldId id="259" r:id="rId12"/>
    <p:sldId id="266" r:id="rId13"/>
    <p:sldId id="271" r:id="rId14"/>
    <p:sldId id="284" r:id="rId15"/>
    <p:sldId id="276" r:id="rId16"/>
    <p:sldId id="263" r:id="rId17"/>
    <p:sldId id="258" r:id="rId18"/>
    <p:sldId id="265" r:id="rId19"/>
    <p:sldId id="273" r:id="rId20"/>
    <p:sldId id="286" r:id="rId21"/>
    <p:sldId id="287" r:id="rId22"/>
    <p:sldId id="288" r:id="rId23"/>
    <p:sldId id="289"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277" autoAdjust="0"/>
  </p:normalViewPr>
  <p:slideViewPr>
    <p:cSldViewPr snapToGrid="0" snapToObjects="1">
      <p:cViewPr varScale="1">
        <p:scale>
          <a:sx n="86" d="100"/>
          <a:sy n="86" d="100"/>
        </p:scale>
        <p:origin x="15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97895\Desktop\MRE320%20Individual%20Project.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Square</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xVal>
            <c:numRef>
              <c:f>Sheet1!$A$52:$A$57</c:f>
              <c:numCache>
                <c:formatCode>General</c:formatCode>
                <c:ptCount val="6"/>
                <c:pt idx="0">
                  <c:v>112</c:v>
                </c:pt>
                <c:pt idx="1">
                  <c:v>118</c:v>
                </c:pt>
                <c:pt idx="2">
                  <c:v>120</c:v>
                </c:pt>
                <c:pt idx="3">
                  <c:v>125</c:v>
                </c:pt>
                <c:pt idx="4">
                  <c:v>126</c:v>
                </c:pt>
                <c:pt idx="5">
                  <c:v>128</c:v>
                </c:pt>
              </c:numCache>
            </c:numRef>
          </c:xVal>
          <c:yVal>
            <c:numRef>
              <c:f>Sheet1!$E$52:$E$57</c:f>
              <c:numCache>
                <c:formatCode>0.00_ </c:formatCode>
                <c:ptCount val="6"/>
                <c:pt idx="0">
                  <c:v>113.13666666666667</c:v>
                </c:pt>
                <c:pt idx="1">
                  <c:v>114.12666666666667</c:v>
                </c:pt>
                <c:pt idx="2">
                  <c:v>115.24666666666667</c:v>
                </c:pt>
                <c:pt idx="3">
                  <c:v>117.09333333333335</c:v>
                </c:pt>
                <c:pt idx="4">
                  <c:v>120.81333333333333</c:v>
                </c:pt>
                <c:pt idx="5">
                  <c:v>136.99</c:v>
                </c:pt>
              </c:numCache>
            </c:numRef>
          </c:yVal>
          <c:smooth val="1"/>
          <c:extLst>
            <c:ext xmlns:c16="http://schemas.microsoft.com/office/drawing/2014/chart" uri="{C3380CC4-5D6E-409C-BE32-E72D297353CC}">
              <c16:uniqueId val="{00000002-C3B9-4220-A5B7-8F73E251D90A}"/>
            </c:ext>
          </c:extLst>
        </c:ser>
        <c:dLbls>
          <c:showLegendKey val="0"/>
          <c:showVal val="0"/>
          <c:showCatName val="0"/>
          <c:showSerName val="0"/>
          <c:showPercent val="0"/>
          <c:showBubbleSize val="0"/>
        </c:dLbls>
        <c:axId val="294527936"/>
        <c:axId val="294550816"/>
      </c:scatterChart>
      <c:valAx>
        <c:axId val="294527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u="none" strike="noStrike" baseline="0" dirty="0">
                    <a:effectLst/>
                  </a:rPr>
                  <a:t>Weight(g)</a:t>
                </a:r>
                <a:r>
                  <a:rPr lang="en-US" altLang="zh-CN" sz="1000" b="0" i="0" u="none" strike="noStrike" baseline="0" dirty="0"/>
                  <a:t> </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94550816"/>
        <c:crosses val="autoZero"/>
        <c:crossBetween val="midCat"/>
      </c:valAx>
      <c:valAx>
        <c:axId val="29455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u="none" strike="noStrike" baseline="0">
                    <a:effectLst/>
                  </a:rPr>
                  <a:t>Average Measurement(g)</a:t>
                </a:r>
                <a:r>
                  <a:rPr lang="en-US" altLang="zh-CN" sz="1000" b="0" i="0" u="none" strike="noStrike" baseline="0"/>
                  <a:t> </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94527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0" i="0" baseline="0">
                <a:effectLst/>
              </a:rPr>
              <a:t>Square FSR</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Sheet1!$A$65:$A$74</c:f>
              <c:numCache>
                <c:formatCode>General</c:formatCode>
                <c:ptCount val="10"/>
                <c:pt idx="0">
                  <c:v>12</c:v>
                </c:pt>
                <c:pt idx="1">
                  <c:v>20</c:v>
                </c:pt>
                <c:pt idx="2">
                  <c:v>25</c:v>
                </c:pt>
                <c:pt idx="3">
                  <c:v>26</c:v>
                </c:pt>
                <c:pt idx="4">
                  <c:v>27</c:v>
                </c:pt>
                <c:pt idx="5">
                  <c:v>62</c:v>
                </c:pt>
                <c:pt idx="6">
                  <c:v>97</c:v>
                </c:pt>
                <c:pt idx="7">
                  <c:v>176</c:v>
                </c:pt>
                <c:pt idx="8">
                  <c:v>357</c:v>
                </c:pt>
                <c:pt idx="9">
                  <c:v>687</c:v>
                </c:pt>
              </c:numCache>
            </c:numRef>
          </c:xVal>
          <c:yVal>
            <c:numRef>
              <c:f>Sheet1!$E$65:$E$74</c:f>
              <c:numCache>
                <c:formatCode>0.00_ </c:formatCode>
                <c:ptCount val="10"/>
                <c:pt idx="0">
                  <c:v>2.8033333333333332</c:v>
                </c:pt>
                <c:pt idx="1">
                  <c:v>15.246666666666668</c:v>
                </c:pt>
                <c:pt idx="2">
                  <c:v>17.093333333333334</c:v>
                </c:pt>
                <c:pt idx="3">
                  <c:v>20.813333333333333</c:v>
                </c:pt>
                <c:pt idx="4">
                  <c:v>17.356666666666669</c:v>
                </c:pt>
                <c:pt idx="5">
                  <c:v>25.656666666666666</c:v>
                </c:pt>
                <c:pt idx="6">
                  <c:v>110.24333333333334</c:v>
                </c:pt>
                <c:pt idx="7">
                  <c:v>259.60000000000002</c:v>
                </c:pt>
                <c:pt idx="8">
                  <c:v>537.37333333333333</c:v>
                </c:pt>
                <c:pt idx="9">
                  <c:v>1020.2366666666667</c:v>
                </c:pt>
              </c:numCache>
            </c:numRef>
          </c:yVal>
          <c:smooth val="1"/>
          <c:extLst>
            <c:ext xmlns:c16="http://schemas.microsoft.com/office/drawing/2014/chart" uri="{C3380CC4-5D6E-409C-BE32-E72D297353CC}">
              <c16:uniqueId val="{00000001-D567-4BCD-AA73-61281DE707AF}"/>
            </c:ext>
          </c:extLst>
        </c:ser>
        <c:dLbls>
          <c:showLegendKey val="0"/>
          <c:showVal val="0"/>
          <c:showCatName val="0"/>
          <c:showSerName val="0"/>
          <c:showPercent val="0"/>
          <c:showBubbleSize val="0"/>
        </c:dLbls>
        <c:axId val="340653824"/>
        <c:axId val="340654656"/>
      </c:scatterChart>
      <c:valAx>
        <c:axId val="340653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Weight(g)</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40654656"/>
        <c:crosses val="autoZero"/>
        <c:crossBetween val="midCat"/>
      </c:valAx>
      <c:valAx>
        <c:axId val="340654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Measurement(g)</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406538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u="none" strike="noStrike" baseline="0">
                <a:effectLst/>
              </a:rPr>
              <a:t>Long flex/bend sensor</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Sheet1!$A$25:$A$35</c:f>
              <c:numCache>
                <c:formatCode>General</c:formatCode>
                <c:ptCount val="11"/>
                <c:pt idx="0">
                  <c:v>30</c:v>
                </c:pt>
                <c:pt idx="1">
                  <c:v>40</c:v>
                </c:pt>
                <c:pt idx="2">
                  <c:v>50</c:v>
                </c:pt>
                <c:pt idx="3">
                  <c:v>60</c:v>
                </c:pt>
                <c:pt idx="4">
                  <c:v>70</c:v>
                </c:pt>
                <c:pt idx="5">
                  <c:v>80</c:v>
                </c:pt>
                <c:pt idx="6">
                  <c:v>90</c:v>
                </c:pt>
                <c:pt idx="7">
                  <c:v>100</c:v>
                </c:pt>
                <c:pt idx="8">
                  <c:v>110</c:v>
                </c:pt>
                <c:pt idx="9">
                  <c:v>120</c:v>
                </c:pt>
                <c:pt idx="10">
                  <c:v>130</c:v>
                </c:pt>
              </c:numCache>
            </c:numRef>
          </c:xVal>
          <c:yVal>
            <c:numRef>
              <c:f>Sheet1!$E$25:$E$35</c:f>
              <c:numCache>
                <c:formatCode>0.00_ </c:formatCode>
                <c:ptCount val="11"/>
                <c:pt idx="0">
                  <c:v>248</c:v>
                </c:pt>
                <c:pt idx="1">
                  <c:v>34.666666666666664</c:v>
                </c:pt>
                <c:pt idx="2">
                  <c:v>45.666666666666664</c:v>
                </c:pt>
                <c:pt idx="3">
                  <c:v>56.666666666666664</c:v>
                </c:pt>
                <c:pt idx="4">
                  <c:v>61.666666666666664</c:v>
                </c:pt>
                <c:pt idx="5">
                  <c:v>78.666666666666671</c:v>
                </c:pt>
                <c:pt idx="6">
                  <c:v>103.66666666666667</c:v>
                </c:pt>
                <c:pt idx="7">
                  <c:v>108</c:v>
                </c:pt>
                <c:pt idx="8">
                  <c:v>134.33333333333334</c:v>
                </c:pt>
                <c:pt idx="9">
                  <c:v>227.66666666666666</c:v>
                </c:pt>
                <c:pt idx="10">
                  <c:v>137.33333333333334</c:v>
                </c:pt>
              </c:numCache>
            </c:numRef>
          </c:yVal>
          <c:smooth val="1"/>
          <c:extLst>
            <c:ext xmlns:c16="http://schemas.microsoft.com/office/drawing/2014/chart" uri="{C3380CC4-5D6E-409C-BE32-E72D297353CC}">
              <c16:uniqueId val="{00000001-E9F8-4C08-993E-8BC21AB61B7D}"/>
            </c:ext>
          </c:extLst>
        </c:ser>
        <c:dLbls>
          <c:showLegendKey val="0"/>
          <c:showVal val="0"/>
          <c:showCatName val="0"/>
          <c:showSerName val="0"/>
          <c:showPercent val="0"/>
          <c:showBubbleSize val="0"/>
        </c:dLbls>
        <c:axId val="636354687"/>
        <c:axId val="666997887"/>
      </c:scatterChart>
      <c:valAx>
        <c:axId val="6363546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Bending Angle(º)</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6997887"/>
        <c:crosses val="autoZero"/>
        <c:crossBetween val="midCat"/>
      </c:valAx>
      <c:valAx>
        <c:axId val="6669978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Measurement(º)</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363546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u="none" strike="noStrike" baseline="0">
                <a:effectLst/>
              </a:rPr>
              <a:t>Circular Soft Potentiometer</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Sheet1!$A$3:$A$10</c:f>
              <c:numCache>
                <c:formatCode>General</c:formatCode>
                <c:ptCount val="8"/>
                <c:pt idx="0">
                  <c:v>30</c:v>
                </c:pt>
                <c:pt idx="1">
                  <c:v>60</c:v>
                </c:pt>
                <c:pt idx="2">
                  <c:v>90</c:v>
                </c:pt>
                <c:pt idx="3">
                  <c:v>120</c:v>
                </c:pt>
                <c:pt idx="4">
                  <c:v>150</c:v>
                </c:pt>
                <c:pt idx="5">
                  <c:v>180</c:v>
                </c:pt>
                <c:pt idx="6">
                  <c:v>270</c:v>
                </c:pt>
                <c:pt idx="7">
                  <c:v>360</c:v>
                </c:pt>
              </c:numCache>
            </c:numRef>
          </c:xVal>
          <c:yVal>
            <c:numRef>
              <c:f>Sheet1!$E$3:$E$10</c:f>
              <c:numCache>
                <c:formatCode>0.00_ </c:formatCode>
                <c:ptCount val="8"/>
                <c:pt idx="0">
                  <c:v>20.643333333333334</c:v>
                </c:pt>
                <c:pt idx="1">
                  <c:v>58.416666666666664</c:v>
                </c:pt>
                <c:pt idx="2">
                  <c:v>92.666666666666671</c:v>
                </c:pt>
                <c:pt idx="3">
                  <c:v>123.28666666666668</c:v>
                </c:pt>
                <c:pt idx="4">
                  <c:v>156.36333333333334</c:v>
                </c:pt>
                <c:pt idx="5">
                  <c:v>188.26999999999998</c:v>
                </c:pt>
                <c:pt idx="6">
                  <c:v>275.07333333333332</c:v>
                </c:pt>
                <c:pt idx="7">
                  <c:v>360</c:v>
                </c:pt>
              </c:numCache>
            </c:numRef>
          </c:yVal>
          <c:smooth val="1"/>
          <c:extLst>
            <c:ext xmlns:c16="http://schemas.microsoft.com/office/drawing/2014/chart" uri="{C3380CC4-5D6E-409C-BE32-E72D297353CC}">
              <c16:uniqueId val="{00000001-E089-4174-A40D-CBE940BCC411}"/>
            </c:ext>
          </c:extLst>
        </c:ser>
        <c:dLbls>
          <c:showLegendKey val="0"/>
          <c:showVal val="0"/>
          <c:showCatName val="0"/>
          <c:showSerName val="0"/>
          <c:showPercent val="0"/>
          <c:showBubbleSize val="0"/>
        </c:dLbls>
        <c:axId val="492143199"/>
        <c:axId val="492143615"/>
      </c:scatterChart>
      <c:valAx>
        <c:axId val="4921431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Angle(º)</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92143615"/>
        <c:crosses val="autoZero"/>
        <c:crossBetween val="midCat"/>
      </c:valAx>
      <c:valAx>
        <c:axId val="4921436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Average Measurement</a:t>
                </a:r>
                <a:r>
                  <a:rPr lang="en-US" altLang="zh-CN" sz="1000" b="0" i="0" u="none" strike="noStrike" baseline="0">
                    <a:effectLst/>
                  </a:rPr>
                  <a:t>(º)</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921431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836C9-8C1A-4C70-8B86-0DEF180B4DA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A28E1F-E892-48DF-A065-9ED08E9A9D82}">
      <dgm:prSet/>
      <dgm:spPr/>
      <dgm:t>
        <a:bodyPr/>
        <a:lstStyle/>
        <a:p>
          <a:pPr>
            <a:lnSpc>
              <a:spcPct val="100000"/>
            </a:lnSpc>
          </a:pPr>
          <a:r>
            <a:rPr lang="en-US" b="1" dirty="0"/>
            <a:t>Linearity:</a:t>
          </a:r>
          <a:r>
            <a:rPr lang="en-US" dirty="0"/>
            <a:t> Get the plot of the data we measure. Then see weather the image is linear.</a:t>
          </a:r>
        </a:p>
      </dgm:t>
    </dgm:pt>
    <dgm:pt modelId="{C6272334-AD8A-4889-8992-593C9C638588}" type="parTrans" cxnId="{D7C1F66D-748B-4FCC-A30F-4ED146D7CE02}">
      <dgm:prSet/>
      <dgm:spPr/>
      <dgm:t>
        <a:bodyPr/>
        <a:lstStyle/>
        <a:p>
          <a:endParaRPr lang="en-US"/>
        </a:p>
      </dgm:t>
    </dgm:pt>
    <dgm:pt modelId="{DDD68046-F233-4702-8E2F-71B3898F6A5D}" type="sibTrans" cxnId="{D7C1F66D-748B-4FCC-A30F-4ED146D7CE02}">
      <dgm:prSet/>
      <dgm:spPr/>
      <dgm:t>
        <a:bodyPr/>
        <a:lstStyle/>
        <a:p>
          <a:endParaRPr lang="en-US"/>
        </a:p>
      </dgm:t>
    </dgm:pt>
    <dgm:pt modelId="{48751A68-35C5-4A2A-9AFE-2CABEE2E7753}">
      <dgm:prSet/>
      <dgm:spPr/>
      <dgm:t>
        <a:bodyPr/>
        <a:lstStyle/>
        <a:p>
          <a:pPr>
            <a:lnSpc>
              <a:spcPct val="100000"/>
            </a:lnSpc>
          </a:pPr>
          <a:r>
            <a:rPr lang="en-US" b="1"/>
            <a:t>Equipment:</a:t>
          </a:r>
          <a:r>
            <a:rPr lang="en-US"/>
            <a:t> protractor, Arduino.</a:t>
          </a:r>
        </a:p>
      </dgm:t>
    </dgm:pt>
    <dgm:pt modelId="{24808113-FAE9-43C6-B539-044D21B8C1CA}" type="parTrans" cxnId="{39A10202-4990-477F-AA01-4FD858F29735}">
      <dgm:prSet/>
      <dgm:spPr/>
      <dgm:t>
        <a:bodyPr/>
        <a:lstStyle/>
        <a:p>
          <a:endParaRPr lang="en-US"/>
        </a:p>
      </dgm:t>
    </dgm:pt>
    <dgm:pt modelId="{2A41AA52-BA87-4E6C-8FD0-0BA4693D1229}" type="sibTrans" cxnId="{39A10202-4990-477F-AA01-4FD858F29735}">
      <dgm:prSet/>
      <dgm:spPr/>
      <dgm:t>
        <a:bodyPr/>
        <a:lstStyle/>
        <a:p>
          <a:endParaRPr lang="en-US"/>
        </a:p>
      </dgm:t>
    </dgm:pt>
    <dgm:pt modelId="{860EB088-3B88-400B-ABE8-46504495B62C}" type="pres">
      <dgm:prSet presAssocID="{71A836C9-8C1A-4C70-8B86-0DEF180B4DA7}" presName="root" presStyleCnt="0">
        <dgm:presLayoutVars>
          <dgm:dir/>
          <dgm:resizeHandles val="exact"/>
        </dgm:presLayoutVars>
      </dgm:prSet>
      <dgm:spPr/>
    </dgm:pt>
    <dgm:pt modelId="{DC633AEA-E857-4FD1-9F52-5374EBFC7B27}" type="pres">
      <dgm:prSet presAssocID="{61A28E1F-E892-48DF-A065-9ED08E9A9D82}" presName="compNode" presStyleCnt="0"/>
      <dgm:spPr/>
    </dgm:pt>
    <dgm:pt modelId="{6B5A9096-65C1-458C-AA4A-05BD3A0E4BBA}" type="pres">
      <dgm:prSet presAssocID="{61A28E1F-E892-48DF-A065-9ED08E9A9D82}" presName="bgRect" presStyleLbl="bgShp" presStyleIdx="0" presStyleCnt="2"/>
      <dgm:spPr/>
    </dgm:pt>
    <dgm:pt modelId="{6F05EB1D-6955-4266-9891-F23775A7B540}" type="pres">
      <dgm:prSet presAssocID="{61A28E1F-E892-48DF-A065-9ED08E9A9D8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ial Sun"/>
        </a:ext>
      </dgm:extLst>
    </dgm:pt>
    <dgm:pt modelId="{8509BE26-B6FE-4622-948A-202121D4AF0B}" type="pres">
      <dgm:prSet presAssocID="{61A28E1F-E892-48DF-A065-9ED08E9A9D82}" presName="spaceRect" presStyleCnt="0"/>
      <dgm:spPr/>
    </dgm:pt>
    <dgm:pt modelId="{7E8D3F5D-1077-4413-93E9-86F64A9FA104}" type="pres">
      <dgm:prSet presAssocID="{61A28E1F-E892-48DF-A065-9ED08E9A9D82}" presName="parTx" presStyleLbl="revTx" presStyleIdx="0" presStyleCnt="2">
        <dgm:presLayoutVars>
          <dgm:chMax val="0"/>
          <dgm:chPref val="0"/>
        </dgm:presLayoutVars>
      </dgm:prSet>
      <dgm:spPr/>
    </dgm:pt>
    <dgm:pt modelId="{AC6D80C0-2CB3-48D8-9AEC-82188BB93C05}" type="pres">
      <dgm:prSet presAssocID="{DDD68046-F233-4702-8E2F-71B3898F6A5D}" presName="sibTrans" presStyleCnt="0"/>
      <dgm:spPr/>
    </dgm:pt>
    <dgm:pt modelId="{C21E0F3E-E48C-463B-802E-38EABFBCFB90}" type="pres">
      <dgm:prSet presAssocID="{48751A68-35C5-4A2A-9AFE-2CABEE2E7753}" presName="compNode" presStyleCnt="0"/>
      <dgm:spPr/>
    </dgm:pt>
    <dgm:pt modelId="{64DCE500-5360-4DC8-A81A-F6BB41CBB0E7}" type="pres">
      <dgm:prSet presAssocID="{48751A68-35C5-4A2A-9AFE-2CABEE2E7753}" presName="bgRect" presStyleLbl="bgShp" presStyleIdx="1" presStyleCnt="2"/>
      <dgm:spPr/>
    </dgm:pt>
    <dgm:pt modelId="{2E6CB21F-6819-49E5-9F4D-7E2C75B3C0BF}" type="pres">
      <dgm:prSet presAssocID="{48751A68-35C5-4A2A-9AFE-2CABEE2E77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机器人"/>
        </a:ext>
      </dgm:extLst>
    </dgm:pt>
    <dgm:pt modelId="{DD1FA924-9F75-42E0-9E3F-2C26E6A03FB0}" type="pres">
      <dgm:prSet presAssocID="{48751A68-35C5-4A2A-9AFE-2CABEE2E7753}" presName="spaceRect" presStyleCnt="0"/>
      <dgm:spPr/>
    </dgm:pt>
    <dgm:pt modelId="{2E92B754-6D43-4EC5-9F96-1D56F5F6C377}" type="pres">
      <dgm:prSet presAssocID="{48751A68-35C5-4A2A-9AFE-2CABEE2E7753}" presName="parTx" presStyleLbl="revTx" presStyleIdx="1" presStyleCnt="2">
        <dgm:presLayoutVars>
          <dgm:chMax val="0"/>
          <dgm:chPref val="0"/>
        </dgm:presLayoutVars>
      </dgm:prSet>
      <dgm:spPr/>
    </dgm:pt>
  </dgm:ptLst>
  <dgm:cxnLst>
    <dgm:cxn modelId="{39A10202-4990-477F-AA01-4FD858F29735}" srcId="{71A836C9-8C1A-4C70-8B86-0DEF180B4DA7}" destId="{48751A68-35C5-4A2A-9AFE-2CABEE2E7753}" srcOrd="1" destOrd="0" parTransId="{24808113-FAE9-43C6-B539-044D21B8C1CA}" sibTransId="{2A41AA52-BA87-4E6C-8FD0-0BA4693D1229}"/>
    <dgm:cxn modelId="{D809924A-4DF5-4CDD-ACA3-02B1649282EA}" type="presOf" srcId="{61A28E1F-E892-48DF-A065-9ED08E9A9D82}" destId="{7E8D3F5D-1077-4413-93E9-86F64A9FA104}" srcOrd="0" destOrd="0" presId="urn:microsoft.com/office/officeart/2018/2/layout/IconVerticalSolidList"/>
    <dgm:cxn modelId="{D7C1F66D-748B-4FCC-A30F-4ED146D7CE02}" srcId="{71A836C9-8C1A-4C70-8B86-0DEF180B4DA7}" destId="{61A28E1F-E892-48DF-A065-9ED08E9A9D82}" srcOrd="0" destOrd="0" parTransId="{C6272334-AD8A-4889-8992-593C9C638588}" sibTransId="{DDD68046-F233-4702-8E2F-71B3898F6A5D}"/>
    <dgm:cxn modelId="{3AFB9488-B43D-46E9-94A8-969B5197F9ED}" type="presOf" srcId="{48751A68-35C5-4A2A-9AFE-2CABEE2E7753}" destId="{2E92B754-6D43-4EC5-9F96-1D56F5F6C377}" srcOrd="0" destOrd="0" presId="urn:microsoft.com/office/officeart/2018/2/layout/IconVerticalSolidList"/>
    <dgm:cxn modelId="{A959D9A0-EBAD-4AB6-91C1-CF6DA421B4E7}" type="presOf" srcId="{71A836C9-8C1A-4C70-8B86-0DEF180B4DA7}" destId="{860EB088-3B88-400B-ABE8-46504495B62C}" srcOrd="0" destOrd="0" presId="urn:microsoft.com/office/officeart/2018/2/layout/IconVerticalSolidList"/>
    <dgm:cxn modelId="{8E8CB93E-D1AC-4EB8-AD96-9DA321830770}" type="presParOf" srcId="{860EB088-3B88-400B-ABE8-46504495B62C}" destId="{DC633AEA-E857-4FD1-9F52-5374EBFC7B27}" srcOrd="0" destOrd="0" presId="urn:microsoft.com/office/officeart/2018/2/layout/IconVerticalSolidList"/>
    <dgm:cxn modelId="{D1B4D5DA-CF9A-4B6D-BE43-DBAF99E74F08}" type="presParOf" srcId="{DC633AEA-E857-4FD1-9F52-5374EBFC7B27}" destId="{6B5A9096-65C1-458C-AA4A-05BD3A0E4BBA}" srcOrd="0" destOrd="0" presId="urn:microsoft.com/office/officeart/2018/2/layout/IconVerticalSolidList"/>
    <dgm:cxn modelId="{B01ABE4D-3E9B-43DD-8570-9A75B5C5ACDD}" type="presParOf" srcId="{DC633AEA-E857-4FD1-9F52-5374EBFC7B27}" destId="{6F05EB1D-6955-4266-9891-F23775A7B540}" srcOrd="1" destOrd="0" presId="urn:microsoft.com/office/officeart/2018/2/layout/IconVerticalSolidList"/>
    <dgm:cxn modelId="{D91079FC-E101-439B-A11D-C7C4A07AEF0B}" type="presParOf" srcId="{DC633AEA-E857-4FD1-9F52-5374EBFC7B27}" destId="{8509BE26-B6FE-4622-948A-202121D4AF0B}" srcOrd="2" destOrd="0" presId="urn:microsoft.com/office/officeart/2018/2/layout/IconVerticalSolidList"/>
    <dgm:cxn modelId="{B9730903-80A8-4BBD-A4BF-D3DD514146BA}" type="presParOf" srcId="{DC633AEA-E857-4FD1-9F52-5374EBFC7B27}" destId="{7E8D3F5D-1077-4413-93E9-86F64A9FA104}" srcOrd="3" destOrd="0" presId="urn:microsoft.com/office/officeart/2018/2/layout/IconVerticalSolidList"/>
    <dgm:cxn modelId="{D6D6FEC0-37F6-4D9F-83BE-03304AD14DB1}" type="presParOf" srcId="{860EB088-3B88-400B-ABE8-46504495B62C}" destId="{AC6D80C0-2CB3-48D8-9AEC-82188BB93C05}" srcOrd="1" destOrd="0" presId="urn:microsoft.com/office/officeart/2018/2/layout/IconVerticalSolidList"/>
    <dgm:cxn modelId="{D6E62124-A03B-45C6-9B60-009B94E6E9CF}" type="presParOf" srcId="{860EB088-3B88-400B-ABE8-46504495B62C}" destId="{C21E0F3E-E48C-463B-802E-38EABFBCFB90}" srcOrd="2" destOrd="0" presId="urn:microsoft.com/office/officeart/2018/2/layout/IconVerticalSolidList"/>
    <dgm:cxn modelId="{C8BBF248-2744-4871-AB79-3358D41ECAB9}" type="presParOf" srcId="{C21E0F3E-E48C-463B-802E-38EABFBCFB90}" destId="{64DCE500-5360-4DC8-A81A-F6BB41CBB0E7}" srcOrd="0" destOrd="0" presId="urn:microsoft.com/office/officeart/2018/2/layout/IconVerticalSolidList"/>
    <dgm:cxn modelId="{E7ED7CA3-9114-4539-BA84-BF45E260C46C}" type="presParOf" srcId="{C21E0F3E-E48C-463B-802E-38EABFBCFB90}" destId="{2E6CB21F-6819-49E5-9F4D-7E2C75B3C0BF}" srcOrd="1" destOrd="0" presId="urn:microsoft.com/office/officeart/2018/2/layout/IconVerticalSolidList"/>
    <dgm:cxn modelId="{8BF34F63-0976-40B2-8E3D-951D7627AC57}" type="presParOf" srcId="{C21E0F3E-E48C-463B-802E-38EABFBCFB90}" destId="{DD1FA924-9F75-42E0-9E3F-2C26E6A03FB0}" srcOrd="2" destOrd="0" presId="urn:microsoft.com/office/officeart/2018/2/layout/IconVerticalSolidList"/>
    <dgm:cxn modelId="{04A0E989-7012-4006-B989-F1E43338DE55}" type="presParOf" srcId="{C21E0F3E-E48C-463B-802E-38EABFBCFB90}" destId="{2E92B754-6D43-4EC5-9F96-1D56F5F6C3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40AB3C-7B50-4B42-BBB0-F4A33E47F36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E194CD2-C810-4B6E-9BDE-6565378C3DD4}">
      <dgm:prSet/>
      <dgm:spPr/>
      <dgm:t>
        <a:bodyPr/>
        <a:lstStyle/>
        <a:p>
          <a:r>
            <a:rPr lang="en-US" dirty="0"/>
            <a:t>The Square FSR sensor can measure the weight of an object on the sensor, but it must be heavier than 100g that can be accurate. </a:t>
          </a:r>
        </a:p>
      </dgm:t>
    </dgm:pt>
    <dgm:pt modelId="{D81CB7FC-E627-4A13-BC42-AD800CE6A602}" type="parTrans" cxnId="{AC9808F7-3687-4F6E-9005-D80BAEA0B2EF}">
      <dgm:prSet/>
      <dgm:spPr/>
      <dgm:t>
        <a:bodyPr/>
        <a:lstStyle/>
        <a:p>
          <a:endParaRPr lang="en-US"/>
        </a:p>
      </dgm:t>
    </dgm:pt>
    <dgm:pt modelId="{9558CDA4-755A-49CC-BA63-2EF598B87E97}" type="sibTrans" cxnId="{AC9808F7-3687-4F6E-9005-D80BAEA0B2EF}">
      <dgm:prSet/>
      <dgm:spPr/>
      <dgm:t>
        <a:bodyPr/>
        <a:lstStyle/>
        <a:p>
          <a:endParaRPr lang="en-US"/>
        </a:p>
      </dgm:t>
    </dgm:pt>
    <dgm:pt modelId="{A32DA316-5257-49F9-9466-52AD5E862F5E}">
      <dgm:prSet/>
      <dgm:spPr/>
      <dgm:t>
        <a:bodyPr/>
        <a:lstStyle/>
        <a:p>
          <a:r>
            <a:rPr lang="en-US"/>
            <a:t>The </a:t>
          </a:r>
          <a:r>
            <a:rPr lang="en-US" i="0" baseline="0"/>
            <a:t>Long Flex/Bend Sensor </a:t>
          </a:r>
          <a:r>
            <a:rPr lang="en-US"/>
            <a:t>can measure the degree of bending, but it is not recommended to measure large or small angles. </a:t>
          </a:r>
        </a:p>
      </dgm:t>
    </dgm:pt>
    <dgm:pt modelId="{5BCF8FF0-5276-45EC-98CE-F12113545CC4}" type="parTrans" cxnId="{159232C4-2C47-4FE6-979C-125724FDF121}">
      <dgm:prSet/>
      <dgm:spPr/>
      <dgm:t>
        <a:bodyPr/>
        <a:lstStyle/>
        <a:p>
          <a:endParaRPr lang="en-US"/>
        </a:p>
      </dgm:t>
    </dgm:pt>
    <dgm:pt modelId="{0B8AA9C0-484D-405F-A7BE-E7347D3D1178}" type="sibTrans" cxnId="{159232C4-2C47-4FE6-979C-125724FDF121}">
      <dgm:prSet/>
      <dgm:spPr/>
      <dgm:t>
        <a:bodyPr/>
        <a:lstStyle/>
        <a:p>
          <a:endParaRPr lang="en-US"/>
        </a:p>
      </dgm:t>
    </dgm:pt>
    <dgm:pt modelId="{771801A1-027D-4A10-BA65-1AEAC57E60CE}">
      <dgm:prSet/>
      <dgm:spPr/>
      <dgm:t>
        <a:bodyPr/>
        <a:lstStyle/>
        <a:p>
          <a:r>
            <a:rPr lang="en-US" dirty="0"/>
            <a:t>The Circular Soft Potentiometer sensor determines the position of applied pressure and is the most accurate </a:t>
          </a:r>
          <a:r>
            <a:rPr lang="en-US"/>
            <a:t>of these </a:t>
          </a:r>
          <a:r>
            <a:rPr lang="en-US" dirty="0"/>
            <a:t>three sensors.</a:t>
          </a:r>
        </a:p>
      </dgm:t>
    </dgm:pt>
    <dgm:pt modelId="{6F0D4536-4D0E-4895-9BA2-8288970CAEC8}" type="parTrans" cxnId="{91988CB4-57F3-43AE-9FC6-CBEC5D5F88EA}">
      <dgm:prSet/>
      <dgm:spPr/>
      <dgm:t>
        <a:bodyPr/>
        <a:lstStyle/>
        <a:p>
          <a:endParaRPr lang="en-US"/>
        </a:p>
      </dgm:t>
    </dgm:pt>
    <dgm:pt modelId="{9973DB92-48CC-4864-993B-17CB7F61695E}" type="sibTrans" cxnId="{91988CB4-57F3-43AE-9FC6-CBEC5D5F88EA}">
      <dgm:prSet/>
      <dgm:spPr/>
      <dgm:t>
        <a:bodyPr/>
        <a:lstStyle/>
        <a:p>
          <a:endParaRPr lang="en-US"/>
        </a:p>
      </dgm:t>
    </dgm:pt>
    <dgm:pt modelId="{162EDAB2-B5A4-4CBE-B698-43DF5D936D0E}" type="pres">
      <dgm:prSet presAssocID="{0340AB3C-7B50-4B42-BBB0-F4A33E47F368}" presName="hierChild1" presStyleCnt="0">
        <dgm:presLayoutVars>
          <dgm:chPref val="1"/>
          <dgm:dir/>
          <dgm:animOne val="branch"/>
          <dgm:animLvl val="lvl"/>
          <dgm:resizeHandles/>
        </dgm:presLayoutVars>
      </dgm:prSet>
      <dgm:spPr/>
    </dgm:pt>
    <dgm:pt modelId="{5D7192E8-ADD7-4B53-9F40-EFEAD14A970D}" type="pres">
      <dgm:prSet presAssocID="{3E194CD2-C810-4B6E-9BDE-6565378C3DD4}" presName="hierRoot1" presStyleCnt="0"/>
      <dgm:spPr/>
    </dgm:pt>
    <dgm:pt modelId="{AD1B6569-C72E-4F0B-BEB5-E89562BB838A}" type="pres">
      <dgm:prSet presAssocID="{3E194CD2-C810-4B6E-9BDE-6565378C3DD4}" presName="composite" presStyleCnt="0"/>
      <dgm:spPr/>
    </dgm:pt>
    <dgm:pt modelId="{4B5904C8-297C-419D-9B2A-416802F1CE28}" type="pres">
      <dgm:prSet presAssocID="{3E194CD2-C810-4B6E-9BDE-6565378C3DD4}" presName="background" presStyleLbl="node0" presStyleIdx="0" presStyleCnt="2"/>
      <dgm:spPr/>
    </dgm:pt>
    <dgm:pt modelId="{F9E19231-2EA2-47B6-99F0-6F48E43848F4}" type="pres">
      <dgm:prSet presAssocID="{3E194CD2-C810-4B6E-9BDE-6565378C3DD4}" presName="text" presStyleLbl="fgAcc0" presStyleIdx="0" presStyleCnt="2">
        <dgm:presLayoutVars>
          <dgm:chPref val="3"/>
        </dgm:presLayoutVars>
      </dgm:prSet>
      <dgm:spPr/>
    </dgm:pt>
    <dgm:pt modelId="{C7A83E24-F96A-4B83-9A89-8EEC314E2A6B}" type="pres">
      <dgm:prSet presAssocID="{3E194CD2-C810-4B6E-9BDE-6565378C3DD4}" presName="hierChild2" presStyleCnt="0"/>
      <dgm:spPr/>
    </dgm:pt>
    <dgm:pt modelId="{777470EF-4B07-4CCB-BB21-A5033183D0D9}" type="pres">
      <dgm:prSet presAssocID="{5BCF8FF0-5276-45EC-98CE-F12113545CC4}" presName="Name10" presStyleLbl="parChTrans1D2" presStyleIdx="0" presStyleCnt="1"/>
      <dgm:spPr/>
    </dgm:pt>
    <dgm:pt modelId="{B0EDC185-8AE3-4F8E-84AB-AFC4F9FF8211}" type="pres">
      <dgm:prSet presAssocID="{A32DA316-5257-49F9-9466-52AD5E862F5E}" presName="hierRoot2" presStyleCnt="0"/>
      <dgm:spPr/>
    </dgm:pt>
    <dgm:pt modelId="{56079BB1-8E34-481C-8CD4-204993CE187F}" type="pres">
      <dgm:prSet presAssocID="{A32DA316-5257-49F9-9466-52AD5E862F5E}" presName="composite2" presStyleCnt="0"/>
      <dgm:spPr/>
    </dgm:pt>
    <dgm:pt modelId="{EC23D6C9-EA21-4A15-B1D7-EC4A12DDBE56}" type="pres">
      <dgm:prSet presAssocID="{A32DA316-5257-49F9-9466-52AD5E862F5E}" presName="background2" presStyleLbl="node2" presStyleIdx="0" presStyleCnt="1"/>
      <dgm:spPr/>
    </dgm:pt>
    <dgm:pt modelId="{3E3192FD-6E09-4B85-86B5-410A2D452183}" type="pres">
      <dgm:prSet presAssocID="{A32DA316-5257-49F9-9466-52AD5E862F5E}" presName="text2" presStyleLbl="fgAcc2" presStyleIdx="0" presStyleCnt="1">
        <dgm:presLayoutVars>
          <dgm:chPref val="3"/>
        </dgm:presLayoutVars>
      </dgm:prSet>
      <dgm:spPr/>
    </dgm:pt>
    <dgm:pt modelId="{6CAD2993-C0BF-4A59-9EA4-BE338D250835}" type="pres">
      <dgm:prSet presAssocID="{A32DA316-5257-49F9-9466-52AD5E862F5E}" presName="hierChild3" presStyleCnt="0"/>
      <dgm:spPr/>
    </dgm:pt>
    <dgm:pt modelId="{AF9D0108-A99D-4956-9984-943E374C224E}" type="pres">
      <dgm:prSet presAssocID="{771801A1-027D-4A10-BA65-1AEAC57E60CE}" presName="hierRoot1" presStyleCnt="0"/>
      <dgm:spPr/>
    </dgm:pt>
    <dgm:pt modelId="{65DBAC05-DC83-4324-BF08-D66AFDD3C36F}" type="pres">
      <dgm:prSet presAssocID="{771801A1-027D-4A10-BA65-1AEAC57E60CE}" presName="composite" presStyleCnt="0"/>
      <dgm:spPr/>
    </dgm:pt>
    <dgm:pt modelId="{72E181D4-3DF4-4CAC-A8C6-FC674E36A5FB}" type="pres">
      <dgm:prSet presAssocID="{771801A1-027D-4A10-BA65-1AEAC57E60CE}" presName="background" presStyleLbl="node0" presStyleIdx="1" presStyleCnt="2"/>
      <dgm:spPr/>
    </dgm:pt>
    <dgm:pt modelId="{AD827E58-3F89-488E-9812-3AB460BB0255}" type="pres">
      <dgm:prSet presAssocID="{771801A1-027D-4A10-BA65-1AEAC57E60CE}" presName="text" presStyleLbl="fgAcc0" presStyleIdx="1" presStyleCnt="2">
        <dgm:presLayoutVars>
          <dgm:chPref val="3"/>
        </dgm:presLayoutVars>
      </dgm:prSet>
      <dgm:spPr/>
    </dgm:pt>
    <dgm:pt modelId="{5758BC06-4B54-4675-BB94-E613A421B924}" type="pres">
      <dgm:prSet presAssocID="{771801A1-027D-4A10-BA65-1AEAC57E60CE}" presName="hierChild2" presStyleCnt="0"/>
      <dgm:spPr/>
    </dgm:pt>
  </dgm:ptLst>
  <dgm:cxnLst>
    <dgm:cxn modelId="{DAE2D806-C9CA-4FBE-8410-440BB42EA30A}" type="presOf" srcId="{A32DA316-5257-49F9-9466-52AD5E862F5E}" destId="{3E3192FD-6E09-4B85-86B5-410A2D452183}" srcOrd="0" destOrd="0" presId="urn:microsoft.com/office/officeart/2005/8/layout/hierarchy1"/>
    <dgm:cxn modelId="{91988CB4-57F3-43AE-9FC6-CBEC5D5F88EA}" srcId="{0340AB3C-7B50-4B42-BBB0-F4A33E47F368}" destId="{771801A1-027D-4A10-BA65-1AEAC57E60CE}" srcOrd="1" destOrd="0" parTransId="{6F0D4536-4D0E-4895-9BA2-8288970CAEC8}" sibTransId="{9973DB92-48CC-4864-993B-17CB7F61695E}"/>
    <dgm:cxn modelId="{D227BEC2-F8C9-421C-840F-F0B06C80E8D5}" type="presOf" srcId="{3E194CD2-C810-4B6E-9BDE-6565378C3DD4}" destId="{F9E19231-2EA2-47B6-99F0-6F48E43848F4}" srcOrd="0" destOrd="0" presId="urn:microsoft.com/office/officeart/2005/8/layout/hierarchy1"/>
    <dgm:cxn modelId="{159232C4-2C47-4FE6-979C-125724FDF121}" srcId="{3E194CD2-C810-4B6E-9BDE-6565378C3DD4}" destId="{A32DA316-5257-49F9-9466-52AD5E862F5E}" srcOrd="0" destOrd="0" parTransId="{5BCF8FF0-5276-45EC-98CE-F12113545CC4}" sibTransId="{0B8AA9C0-484D-405F-A7BE-E7347D3D1178}"/>
    <dgm:cxn modelId="{3F004FD8-1C5E-474C-A4A3-12423DFFF57A}" type="presOf" srcId="{0340AB3C-7B50-4B42-BBB0-F4A33E47F368}" destId="{162EDAB2-B5A4-4CBE-B698-43DF5D936D0E}" srcOrd="0" destOrd="0" presId="urn:microsoft.com/office/officeart/2005/8/layout/hierarchy1"/>
    <dgm:cxn modelId="{5DA3F5DE-4EE1-4F47-BFBA-8E1061E5BEFF}" type="presOf" srcId="{771801A1-027D-4A10-BA65-1AEAC57E60CE}" destId="{AD827E58-3F89-488E-9812-3AB460BB0255}" srcOrd="0" destOrd="0" presId="urn:microsoft.com/office/officeart/2005/8/layout/hierarchy1"/>
    <dgm:cxn modelId="{AC9808F7-3687-4F6E-9005-D80BAEA0B2EF}" srcId="{0340AB3C-7B50-4B42-BBB0-F4A33E47F368}" destId="{3E194CD2-C810-4B6E-9BDE-6565378C3DD4}" srcOrd="0" destOrd="0" parTransId="{D81CB7FC-E627-4A13-BC42-AD800CE6A602}" sibTransId="{9558CDA4-755A-49CC-BA63-2EF598B87E97}"/>
    <dgm:cxn modelId="{9D585CFE-11F5-4225-BE72-D9AD6D9E4BED}" type="presOf" srcId="{5BCF8FF0-5276-45EC-98CE-F12113545CC4}" destId="{777470EF-4B07-4CCB-BB21-A5033183D0D9}" srcOrd="0" destOrd="0" presId="urn:microsoft.com/office/officeart/2005/8/layout/hierarchy1"/>
    <dgm:cxn modelId="{5E8BD30C-DCC1-4E91-A43C-9B88CA9BA7E0}" type="presParOf" srcId="{162EDAB2-B5A4-4CBE-B698-43DF5D936D0E}" destId="{5D7192E8-ADD7-4B53-9F40-EFEAD14A970D}" srcOrd="0" destOrd="0" presId="urn:microsoft.com/office/officeart/2005/8/layout/hierarchy1"/>
    <dgm:cxn modelId="{292DDA63-72B7-4899-BE26-C006ADFADFF7}" type="presParOf" srcId="{5D7192E8-ADD7-4B53-9F40-EFEAD14A970D}" destId="{AD1B6569-C72E-4F0B-BEB5-E89562BB838A}" srcOrd="0" destOrd="0" presId="urn:microsoft.com/office/officeart/2005/8/layout/hierarchy1"/>
    <dgm:cxn modelId="{16F38E75-AD22-4724-ADBB-756752523328}" type="presParOf" srcId="{AD1B6569-C72E-4F0B-BEB5-E89562BB838A}" destId="{4B5904C8-297C-419D-9B2A-416802F1CE28}" srcOrd="0" destOrd="0" presId="urn:microsoft.com/office/officeart/2005/8/layout/hierarchy1"/>
    <dgm:cxn modelId="{A7108A5F-E359-47BA-9864-0721DCF6576D}" type="presParOf" srcId="{AD1B6569-C72E-4F0B-BEB5-E89562BB838A}" destId="{F9E19231-2EA2-47B6-99F0-6F48E43848F4}" srcOrd="1" destOrd="0" presId="urn:microsoft.com/office/officeart/2005/8/layout/hierarchy1"/>
    <dgm:cxn modelId="{A91BE322-8EED-482F-B321-9CBE1CB0A05B}" type="presParOf" srcId="{5D7192E8-ADD7-4B53-9F40-EFEAD14A970D}" destId="{C7A83E24-F96A-4B83-9A89-8EEC314E2A6B}" srcOrd="1" destOrd="0" presId="urn:microsoft.com/office/officeart/2005/8/layout/hierarchy1"/>
    <dgm:cxn modelId="{E39620DF-C831-4F99-B6DB-8FC8B6F66A21}" type="presParOf" srcId="{C7A83E24-F96A-4B83-9A89-8EEC314E2A6B}" destId="{777470EF-4B07-4CCB-BB21-A5033183D0D9}" srcOrd="0" destOrd="0" presId="urn:microsoft.com/office/officeart/2005/8/layout/hierarchy1"/>
    <dgm:cxn modelId="{C4FE551B-A6CA-43E3-9302-9877BAA51EA0}" type="presParOf" srcId="{C7A83E24-F96A-4B83-9A89-8EEC314E2A6B}" destId="{B0EDC185-8AE3-4F8E-84AB-AFC4F9FF8211}" srcOrd="1" destOrd="0" presId="urn:microsoft.com/office/officeart/2005/8/layout/hierarchy1"/>
    <dgm:cxn modelId="{415FE75D-5FD8-4FF4-ADDB-0D43A5667284}" type="presParOf" srcId="{B0EDC185-8AE3-4F8E-84AB-AFC4F9FF8211}" destId="{56079BB1-8E34-481C-8CD4-204993CE187F}" srcOrd="0" destOrd="0" presId="urn:microsoft.com/office/officeart/2005/8/layout/hierarchy1"/>
    <dgm:cxn modelId="{CE7B9B60-938B-4A97-B792-3307FE8C6909}" type="presParOf" srcId="{56079BB1-8E34-481C-8CD4-204993CE187F}" destId="{EC23D6C9-EA21-4A15-B1D7-EC4A12DDBE56}" srcOrd="0" destOrd="0" presId="urn:microsoft.com/office/officeart/2005/8/layout/hierarchy1"/>
    <dgm:cxn modelId="{59E73E8D-F2BC-4C2A-998D-5CD08690213F}" type="presParOf" srcId="{56079BB1-8E34-481C-8CD4-204993CE187F}" destId="{3E3192FD-6E09-4B85-86B5-410A2D452183}" srcOrd="1" destOrd="0" presId="urn:microsoft.com/office/officeart/2005/8/layout/hierarchy1"/>
    <dgm:cxn modelId="{09817F2E-6EDE-4393-A940-B8BB9E1CA399}" type="presParOf" srcId="{B0EDC185-8AE3-4F8E-84AB-AFC4F9FF8211}" destId="{6CAD2993-C0BF-4A59-9EA4-BE338D250835}" srcOrd="1" destOrd="0" presId="urn:microsoft.com/office/officeart/2005/8/layout/hierarchy1"/>
    <dgm:cxn modelId="{E8D58BD6-C374-446D-801A-632C0B4C3D56}" type="presParOf" srcId="{162EDAB2-B5A4-4CBE-B698-43DF5D936D0E}" destId="{AF9D0108-A99D-4956-9984-943E374C224E}" srcOrd="1" destOrd="0" presId="urn:microsoft.com/office/officeart/2005/8/layout/hierarchy1"/>
    <dgm:cxn modelId="{B0010065-1599-442F-B67B-A94F00188A7B}" type="presParOf" srcId="{AF9D0108-A99D-4956-9984-943E374C224E}" destId="{65DBAC05-DC83-4324-BF08-D66AFDD3C36F}" srcOrd="0" destOrd="0" presId="urn:microsoft.com/office/officeart/2005/8/layout/hierarchy1"/>
    <dgm:cxn modelId="{E98096AB-0B62-4F5F-8CF2-81E6BA21069E}" type="presParOf" srcId="{65DBAC05-DC83-4324-BF08-D66AFDD3C36F}" destId="{72E181D4-3DF4-4CAC-A8C6-FC674E36A5FB}" srcOrd="0" destOrd="0" presId="urn:microsoft.com/office/officeart/2005/8/layout/hierarchy1"/>
    <dgm:cxn modelId="{18D40BA2-DE6C-4483-BC60-D6AC8454FB07}" type="presParOf" srcId="{65DBAC05-DC83-4324-BF08-D66AFDD3C36F}" destId="{AD827E58-3F89-488E-9812-3AB460BB0255}" srcOrd="1" destOrd="0" presId="urn:microsoft.com/office/officeart/2005/8/layout/hierarchy1"/>
    <dgm:cxn modelId="{88451556-8BE6-4D5E-A148-B9655A200641}" type="presParOf" srcId="{AF9D0108-A99D-4956-9984-943E374C224E}" destId="{5758BC06-4B54-4675-BB94-E613A421B9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A9096-65C1-458C-AA4A-05BD3A0E4BBA}">
      <dsp:nvSpPr>
        <dsp:cNvPr id="0" name=""/>
        <dsp:cNvSpPr/>
      </dsp:nvSpPr>
      <dsp:spPr>
        <a:xfrm>
          <a:off x="0" y="891540"/>
          <a:ext cx="6096000" cy="1645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5EB1D-6955-4266-9891-F23775A7B540}">
      <dsp:nvSpPr>
        <dsp:cNvPr id="0" name=""/>
        <dsp:cNvSpPr/>
      </dsp:nvSpPr>
      <dsp:spPr>
        <a:xfrm>
          <a:off x="497890" y="1261872"/>
          <a:ext cx="905256" cy="905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8D3F5D-1077-4413-93E9-86F64A9FA104}">
      <dsp:nvSpPr>
        <dsp:cNvPr id="0" name=""/>
        <dsp:cNvSpPr/>
      </dsp:nvSpPr>
      <dsp:spPr>
        <a:xfrm>
          <a:off x="1901037" y="891540"/>
          <a:ext cx="419496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066800">
            <a:lnSpc>
              <a:spcPct val="100000"/>
            </a:lnSpc>
            <a:spcBef>
              <a:spcPct val="0"/>
            </a:spcBef>
            <a:spcAft>
              <a:spcPct val="35000"/>
            </a:spcAft>
            <a:buNone/>
          </a:pPr>
          <a:r>
            <a:rPr lang="en-US" sz="2400" b="1" kern="1200" dirty="0"/>
            <a:t>Linearity:</a:t>
          </a:r>
          <a:r>
            <a:rPr lang="en-US" sz="2400" kern="1200" dirty="0"/>
            <a:t> Get the plot of the data we measure. Then see weather the image is linear.</a:t>
          </a:r>
        </a:p>
      </dsp:txBody>
      <dsp:txXfrm>
        <a:off x="1901037" y="891540"/>
        <a:ext cx="4194962" cy="1645920"/>
      </dsp:txXfrm>
    </dsp:sp>
    <dsp:sp modelId="{64DCE500-5360-4DC8-A81A-F6BB41CBB0E7}">
      <dsp:nvSpPr>
        <dsp:cNvPr id="0" name=""/>
        <dsp:cNvSpPr/>
      </dsp:nvSpPr>
      <dsp:spPr>
        <a:xfrm>
          <a:off x="0" y="2948940"/>
          <a:ext cx="6096000" cy="1645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CB21F-6819-49E5-9F4D-7E2C75B3C0BF}">
      <dsp:nvSpPr>
        <dsp:cNvPr id="0" name=""/>
        <dsp:cNvSpPr/>
      </dsp:nvSpPr>
      <dsp:spPr>
        <a:xfrm>
          <a:off x="497890" y="3319272"/>
          <a:ext cx="905256" cy="905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92B754-6D43-4EC5-9F96-1D56F5F6C377}">
      <dsp:nvSpPr>
        <dsp:cNvPr id="0" name=""/>
        <dsp:cNvSpPr/>
      </dsp:nvSpPr>
      <dsp:spPr>
        <a:xfrm>
          <a:off x="1901037" y="2948940"/>
          <a:ext cx="4194962"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066800">
            <a:lnSpc>
              <a:spcPct val="100000"/>
            </a:lnSpc>
            <a:spcBef>
              <a:spcPct val="0"/>
            </a:spcBef>
            <a:spcAft>
              <a:spcPct val="35000"/>
            </a:spcAft>
            <a:buNone/>
          </a:pPr>
          <a:r>
            <a:rPr lang="en-US" sz="2400" b="1" kern="1200"/>
            <a:t>Equipment:</a:t>
          </a:r>
          <a:r>
            <a:rPr lang="en-US" sz="2400" kern="1200"/>
            <a:t> protractor, Arduino.</a:t>
          </a:r>
        </a:p>
      </dsp:txBody>
      <dsp:txXfrm>
        <a:off x="1901037" y="2948940"/>
        <a:ext cx="4194962" cy="164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470EF-4B07-4CCB-BB21-A5033183D0D9}">
      <dsp:nvSpPr>
        <dsp:cNvPr id="0" name=""/>
        <dsp:cNvSpPr/>
      </dsp:nvSpPr>
      <dsp:spPr>
        <a:xfrm>
          <a:off x="3182541" y="1946949"/>
          <a:ext cx="91440" cy="890250"/>
        </a:xfrm>
        <a:custGeom>
          <a:avLst/>
          <a:gdLst/>
          <a:ahLst/>
          <a:cxnLst/>
          <a:rect l="0" t="0" r="0" b="0"/>
          <a:pathLst>
            <a:path>
              <a:moveTo>
                <a:pt x="45720" y="0"/>
              </a:moveTo>
              <a:lnTo>
                <a:pt x="45720" y="8902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5904C8-297C-419D-9B2A-416802F1CE28}">
      <dsp:nvSpPr>
        <dsp:cNvPr id="0" name=""/>
        <dsp:cNvSpPr/>
      </dsp:nvSpPr>
      <dsp:spPr>
        <a:xfrm>
          <a:off x="1697744" y="3192"/>
          <a:ext cx="3061034" cy="1943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19231-2EA2-47B6-99F0-6F48E43848F4}">
      <dsp:nvSpPr>
        <dsp:cNvPr id="0" name=""/>
        <dsp:cNvSpPr/>
      </dsp:nvSpPr>
      <dsp:spPr>
        <a:xfrm>
          <a:off x="2037859" y="326301"/>
          <a:ext cx="3061034" cy="19437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Square FSR sensor can measure the weight of an object on the sensor, but it must be heavier than 100g that can be accurate. </a:t>
          </a:r>
        </a:p>
      </dsp:txBody>
      <dsp:txXfrm>
        <a:off x="2094790" y="383232"/>
        <a:ext cx="2947172" cy="1829894"/>
      </dsp:txXfrm>
    </dsp:sp>
    <dsp:sp modelId="{EC23D6C9-EA21-4A15-B1D7-EC4A12DDBE56}">
      <dsp:nvSpPr>
        <dsp:cNvPr id="0" name=""/>
        <dsp:cNvSpPr/>
      </dsp:nvSpPr>
      <dsp:spPr>
        <a:xfrm>
          <a:off x="1697744" y="2837199"/>
          <a:ext cx="3061034" cy="1943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192FD-6E09-4B85-86B5-410A2D452183}">
      <dsp:nvSpPr>
        <dsp:cNvPr id="0" name=""/>
        <dsp:cNvSpPr/>
      </dsp:nvSpPr>
      <dsp:spPr>
        <a:xfrm>
          <a:off x="2037859" y="3160308"/>
          <a:ext cx="3061034" cy="19437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a:t>
          </a:r>
          <a:r>
            <a:rPr lang="en-US" sz="2000" i="0" kern="1200" baseline="0"/>
            <a:t>Long Flex/Bend Sensor </a:t>
          </a:r>
          <a:r>
            <a:rPr lang="en-US" sz="2000" kern="1200"/>
            <a:t>can measure the degree of bending, but it is not recommended to measure large or small angles. </a:t>
          </a:r>
        </a:p>
      </dsp:txBody>
      <dsp:txXfrm>
        <a:off x="2094790" y="3217239"/>
        <a:ext cx="2947172" cy="1829894"/>
      </dsp:txXfrm>
    </dsp:sp>
    <dsp:sp modelId="{72E181D4-3DF4-4CAC-A8C6-FC674E36A5FB}">
      <dsp:nvSpPr>
        <dsp:cNvPr id="0" name=""/>
        <dsp:cNvSpPr/>
      </dsp:nvSpPr>
      <dsp:spPr>
        <a:xfrm>
          <a:off x="5439008" y="3192"/>
          <a:ext cx="3061034" cy="1943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27E58-3F89-488E-9812-3AB460BB0255}">
      <dsp:nvSpPr>
        <dsp:cNvPr id="0" name=""/>
        <dsp:cNvSpPr/>
      </dsp:nvSpPr>
      <dsp:spPr>
        <a:xfrm>
          <a:off x="5779123" y="326301"/>
          <a:ext cx="3061034" cy="19437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Circular Soft Potentiometer sensor determines the position of applied pressure and is the most accurate </a:t>
          </a:r>
          <a:r>
            <a:rPr lang="en-US" sz="2000" kern="1200"/>
            <a:t>of these </a:t>
          </a:r>
          <a:r>
            <a:rPr lang="en-US" sz="2000" kern="1200" dirty="0"/>
            <a:t>three sensors.</a:t>
          </a:r>
        </a:p>
      </dsp:txBody>
      <dsp:txXfrm>
        <a:off x="5836054" y="383232"/>
        <a:ext cx="2947172" cy="18298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0E5BC-6781-4C90-857E-B6B813C02E8E}"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150871-42AD-45C8-9C4E-60E2FF6EB300}" type="slidenum">
              <a:rPr lang="zh-CN" altLang="en-US" smtClean="0"/>
              <a:t>‹#›</a:t>
            </a:fld>
            <a:endParaRPr lang="zh-CN" altLang="en-US"/>
          </a:p>
        </p:txBody>
      </p:sp>
    </p:spTree>
    <p:extLst>
      <p:ext uri="{BB962C8B-B14F-4D97-AF65-F5344CB8AC3E}">
        <p14:creationId xmlns:p14="http://schemas.microsoft.com/office/powerpoint/2010/main" val="123132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2</a:t>
            </a:fld>
            <a:endParaRPr lang="zh-CN" altLang="en-US"/>
          </a:p>
        </p:txBody>
      </p:sp>
    </p:spTree>
    <p:extLst>
      <p:ext uri="{BB962C8B-B14F-4D97-AF65-F5344CB8AC3E}">
        <p14:creationId xmlns:p14="http://schemas.microsoft.com/office/powerpoint/2010/main" val="427784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can see it is almost linear.</a:t>
            </a:r>
          </a:p>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22</a:t>
            </a:fld>
            <a:endParaRPr lang="zh-CN" altLang="en-US"/>
          </a:p>
        </p:txBody>
      </p:sp>
    </p:spTree>
    <p:extLst>
      <p:ext uri="{BB962C8B-B14F-4D97-AF65-F5344CB8AC3E}">
        <p14:creationId xmlns:p14="http://schemas.microsoft.com/office/powerpoint/2010/main" val="166005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5</a:t>
            </a:fld>
            <a:endParaRPr lang="zh-CN" altLang="en-US"/>
          </a:p>
        </p:txBody>
      </p:sp>
    </p:spTree>
    <p:extLst>
      <p:ext uri="{BB962C8B-B14F-4D97-AF65-F5344CB8AC3E}">
        <p14:creationId xmlns:p14="http://schemas.microsoft.com/office/powerpoint/2010/main" val="3760622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Slowly add water to the bottle until the data changes. And we need to wait the data  to be stable.</a:t>
            </a:r>
          </a:p>
          <a:p>
            <a:r>
              <a:rPr lang="en-US" altLang="zh-CN" dirty="0"/>
              <a:t>When the mass of the object is small, the sensor does not seem to be very sensitive, so the data will change only when a lot of water is added each time.</a:t>
            </a:r>
          </a:p>
          <a:p>
            <a:r>
              <a:rPr lang="en-US" altLang="zh-CN" dirty="0"/>
              <a:t>We only choose the data after 100g because we can not measure the data accurately before the mass becomes larger.</a:t>
            </a:r>
          </a:p>
          <a:p>
            <a:r>
              <a:rPr lang="en-US" altLang="zh-CN" dirty="0"/>
              <a:t>We all know that the resolution is </a:t>
            </a:r>
            <a:r>
              <a:rPr lang="en-US" altLang="zh-CN" sz="1200" dirty="0"/>
              <a:t>the minimum increment in stimulus to which a sensor can respond</a:t>
            </a:r>
            <a:r>
              <a:rPr lang="en-US" altLang="zh-CN" dirty="0"/>
              <a:t>. Ideally, there is no difference between the actual mass and the measured mass, so the resolution is infinitely small.</a:t>
            </a:r>
          </a:p>
          <a:p>
            <a:r>
              <a:rPr lang="en-US" altLang="zh-CN" dirty="0"/>
              <a:t>And we get the resolution of the initial data is 4.7707. which is much bigger than infinitely small.</a:t>
            </a:r>
          </a:p>
          <a:p>
            <a:endParaRPr lang="en-US" altLang="zh-CN" dirty="0"/>
          </a:p>
          <a:p>
            <a:r>
              <a:rPr lang="en-US" altLang="zh-CN" dirty="0"/>
              <a:t>This means that the larger the weight is, the larger the data of the sensor will be.</a:t>
            </a:r>
          </a:p>
        </p:txBody>
      </p:sp>
      <p:sp>
        <p:nvSpPr>
          <p:cNvPr id="4" name="灯片编号占位符 3"/>
          <p:cNvSpPr>
            <a:spLocks noGrp="1"/>
          </p:cNvSpPr>
          <p:nvPr>
            <p:ph type="sldNum" sz="quarter" idx="5"/>
          </p:nvPr>
        </p:nvSpPr>
        <p:spPr/>
        <p:txBody>
          <a:bodyPr/>
          <a:lstStyle/>
          <a:p>
            <a:fld id="{1C150871-42AD-45C8-9C4E-60E2FF6EB300}" type="slidenum">
              <a:rPr lang="zh-CN" altLang="en-US" smtClean="0"/>
              <a:t>6</a:t>
            </a:fld>
            <a:endParaRPr lang="zh-CN" altLang="en-US"/>
          </a:p>
        </p:txBody>
      </p:sp>
    </p:spTree>
    <p:extLst>
      <p:ext uri="{BB962C8B-B14F-4D97-AF65-F5344CB8AC3E}">
        <p14:creationId xmlns:p14="http://schemas.microsoft.com/office/powerpoint/2010/main" val="593709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minimum force measured is 0.76g, which is basically the same number for objects with very small mass, or there is no data directly.</a:t>
            </a:r>
          </a:p>
          <a:p>
            <a:r>
              <a:rPr lang="en-US" altLang="zh-CN" dirty="0"/>
              <a:t>The largest data we can measure is 50000g, which is the result of almost the whole person pressing on the sensor. </a:t>
            </a:r>
          </a:p>
          <a:p>
            <a:r>
              <a:rPr lang="en-US" altLang="zh-CN" dirty="0"/>
              <a:t>I think the reason why there is no range below 100g may be that the weight of the object is too small, and the resistance value of the sensor is too large, resulting in the current is too small to measure accurately.</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8</a:t>
            </a:fld>
            <a:endParaRPr lang="zh-CN" altLang="en-US"/>
          </a:p>
        </p:txBody>
      </p:sp>
    </p:spTree>
    <p:extLst>
      <p:ext uri="{BB962C8B-B14F-4D97-AF65-F5344CB8AC3E}">
        <p14:creationId xmlns:p14="http://schemas.microsoft.com/office/powerpoint/2010/main" val="409549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the sensor range starts at 100g, I still select some data below 100g for analysis.</a:t>
            </a:r>
          </a:p>
          <a:p>
            <a:r>
              <a:rPr lang="en-US" altLang="zh-CN" dirty="0"/>
              <a:t>It is proved that the sensitivity of data after 100g is closer to 1 than that before 100g, which means that the data after 100g is more accurate. Therefore, it is better to measure objects above 100g with this sensor.</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10</a:t>
            </a:fld>
            <a:endParaRPr lang="zh-CN" altLang="en-US"/>
          </a:p>
        </p:txBody>
      </p:sp>
    </p:spTree>
    <p:extLst>
      <p:ext uri="{BB962C8B-B14F-4D97-AF65-F5344CB8AC3E}">
        <p14:creationId xmlns:p14="http://schemas.microsoft.com/office/powerpoint/2010/main" val="70153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13</a:t>
            </a:fld>
            <a:endParaRPr lang="zh-CN" altLang="en-US"/>
          </a:p>
        </p:txBody>
      </p:sp>
    </p:spTree>
    <p:extLst>
      <p:ext uri="{BB962C8B-B14F-4D97-AF65-F5344CB8AC3E}">
        <p14:creationId xmlns:p14="http://schemas.microsoft.com/office/powerpoint/2010/main" val="159594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measured a maximum of 255 and a minimum of 4. </a:t>
            </a:r>
          </a:p>
          <a:p>
            <a:r>
              <a:rPr lang="en-US" altLang="zh-CN" dirty="0"/>
              <a:t>We spent a lot of time trying to find the minimum 0, but we didn't find it. </a:t>
            </a:r>
          </a:p>
          <a:p>
            <a:r>
              <a:rPr lang="en-US" altLang="zh-CN" dirty="0"/>
              <a:t>I think the error is caused by the damage caused by the bending of the sensor for many times.</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14</a:t>
            </a:fld>
            <a:endParaRPr lang="zh-CN" altLang="en-US"/>
          </a:p>
        </p:txBody>
      </p:sp>
    </p:spTree>
    <p:extLst>
      <p:ext uri="{BB962C8B-B14F-4D97-AF65-F5344CB8AC3E}">
        <p14:creationId xmlns:p14="http://schemas.microsoft.com/office/powerpoint/2010/main" val="41451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tested the data from 30 degrees to 130 degrees. From the data in the table, we can see that when the Angle is very small and the Angle is very large, the measured data is not very stable and accurate. I think the bending position of the sensor is changed because of different angles, and it does not bend in the same place.</a:t>
            </a:r>
          </a:p>
          <a:p>
            <a:r>
              <a:rPr lang="en-US" altLang="zh-CN" dirty="0"/>
              <a:t>As a result, the sensitivity of the sensor deviates greatly from 1 when the Angle is small and large, while the sensitivity of the moderate bending Angle is close to 1.</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16</a:t>
            </a:fld>
            <a:endParaRPr lang="zh-CN" altLang="en-US"/>
          </a:p>
        </p:txBody>
      </p:sp>
    </p:spTree>
    <p:extLst>
      <p:ext uri="{BB962C8B-B14F-4D97-AF65-F5344CB8AC3E}">
        <p14:creationId xmlns:p14="http://schemas.microsoft.com/office/powerpoint/2010/main" val="4211988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set of data is the most happy data among my three sensors, and the error of the data is reasonable except for the first data. </a:t>
            </a:r>
          </a:p>
          <a:p>
            <a:r>
              <a:rPr lang="en-US" altLang="zh-CN" dirty="0"/>
              <a:t>We can see that except for the first set of data, all the other data errors are within five percent. </a:t>
            </a:r>
          </a:p>
          <a:p>
            <a:r>
              <a:rPr lang="en-US" altLang="zh-CN" dirty="0"/>
              <a:t>The reason why the error of the first set of data is so large, I think it is caused by the poor electrical contact in that area.</a:t>
            </a:r>
            <a:endParaRPr lang="zh-CN" altLang="en-US" dirty="0"/>
          </a:p>
        </p:txBody>
      </p:sp>
      <p:sp>
        <p:nvSpPr>
          <p:cNvPr id="4" name="灯片编号占位符 3"/>
          <p:cNvSpPr>
            <a:spLocks noGrp="1"/>
          </p:cNvSpPr>
          <p:nvPr>
            <p:ph type="sldNum" sz="quarter" idx="5"/>
          </p:nvPr>
        </p:nvSpPr>
        <p:spPr/>
        <p:txBody>
          <a:bodyPr/>
          <a:lstStyle/>
          <a:p>
            <a:fld id="{1C150871-42AD-45C8-9C4E-60E2FF6EB300}" type="slidenum">
              <a:rPr lang="zh-CN" altLang="en-US" smtClean="0"/>
              <a:t>20</a:t>
            </a:fld>
            <a:endParaRPr lang="zh-CN" altLang="en-US"/>
          </a:p>
        </p:txBody>
      </p:sp>
    </p:spTree>
    <p:extLst>
      <p:ext uri="{BB962C8B-B14F-4D97-AF65-F5344CB8AC3E}">
        <p14:creationId xmlns:p14="http://schemas.microsoft.com/office/powerpoint/2010/main" val="1554416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11/14/2022</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52864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11/14/2022</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18054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11/14/2022</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53640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11/14/2022</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2838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11/14/2022</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2985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11/14/2022</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75655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11/14/2022</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53049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11/14/2022</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74406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11/14/2022</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5830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11/14/2022</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85612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11/14/2022</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34268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11/14/2022</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8931216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3" r:id="rId6"/>
    <p:sldLayoutId id="2147483668" r:id="rId7"/>
    <p:sldLayoutId id="2147483669" r:id="rId8"/>
    <p:sldLayoutId id="2147483670" r:id="rId9"/>
    <p:sldLayoutId id="2147483672" r:id="rId10"/>
    <p:sldLayoutId id="214748367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B2D26E-FBAE-45B8-B0F6-80E4ABDEC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442A66-721F-4552-A3AD-3A2215F0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67EA5288-5BEB-4C44-949A-ED209FE21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11B71-3720-0446-A919-C65EA4C73C98}"/>
              </a:ext>
            </a:extLst>
          </p:cNvPr>
          <p:cNvSpPr>
            <a:spLocks noGrp="1"/>
          </p:cNvSpPr>
          <p:nvPr>
            <p:ph type="ctrTitle"/>
          </p:nvPr>
        </p:nvSpPr>
        <p:spPr>
          <a:xfrm>
            <a:off x="1352549" y="1414461"/>
            <a:ext cx="3290889" cy="1871664"/>
          </a:xfrm>
        </p:spPr>
        <p:txBody>
          <a:bodyPr>
            <a:normAutofit/>
          </a:bodyPr>
          <a:lstStyle/>
          <a:p>
            <a:r>
              <a:rPr lang="en-US" b="1" dirty="0"/>
              <a:t>Tactile Sensor</a:t>
            </a:r>
          </a:p>
        </p:txBody>
      </p:sp>
      <p:sp>
        <p:nvSpPr>
          <p:cNvPr id="3" name="Subtitle 2">
            <a:extLst>
              <a:ext uri="{FF2B5EF4-FFF2-40B4-BE49-F238E27FC236}">
                <a16:creationId xmlns:a16="http://schemas.microsoft.com/office/drawing/2014/main" id="{BCB472D2-2177-5949-8C32-19C1EAAA4881}"/>
              </a:ext>
            </a:extLst>
          </p:cNvPr>
          <p:cNvSpPr>
            <a:spLocks noGrp="1"/>
          </p:cNvSpPr>
          <p:nvPr>
            <p:ph type="subTitle" idx="1"/>
          </p:nvPr>
        </p:nvSpPr>
        <p:spPr>
          <a:xfrm>
            <a:off x="828676" y="3429000"/>
            <a:ext cx="3693898" cy="585786"/>
          </a:xfrm>
        </p:spPr>
        <p:txBody>
          <a:bodyPr>
            <a:noAutofit/>
          </a:bodyPr>
          <a:lstStyle/>
          <a:p>
            <a:pPr marL="342900" indent="-342900">
              <a:buFont typeface="Arial" panose="020B0604020202020204" pitchFamily="34" charset="0"/>
              <a:buChar char="•"/>
            </a:pPr>
            <a:r>
              <a:rPr lang="en-US" sz="2000" b="1" dirty="0"/>
              <a:t>By Jiayi Yuan &amp; Qiuhao Ma</a:t>
            </a:r>
          </a:p>
        </p:txBody>
      </p:sp>
      <p:pic>
        <p:nvPicPr>
          <p:cNvPr id="4" name="Picture 3" descr="Electronics protoboard">
            <a:extLst>
              <a:ext uri="{FF2B5EF4-FFF2-40B4-BE49-F238E27FC236}">
                <a16:creationId xmlns:a16="http://schemas.microsoft.com/office/drawing/2014/main" id="{3E335D52-EAC0-95D4-E393-529DF47C7621}"/>
              </a:ext>
            </a:extLst>
          </p:cNvPr>
          <p:cNvPicPr>
            <a:picLocks noChangeAspect="1"/>
          </p:cNvPicPr>
          <p:nvPr/>
        </p:nvPicPr>
        <p:blipFill rotWithShape="1">
          <a:blip r:embed="rId2"/>
          <a:srcRect r="33991" b="-1"/>
          <a:stretch/>
        </p:blipFill>
        <p:spPr>
          <a:xfrm>
            <a:off x="5410200" y="10"/>
            <a:ext cx="6781800" cy="6857990"/>
          </a:xfrm>
          <a:prstGeom prst="rect">
            <a:avLst/>
          </a:prstGeom>
        </p:spPr>
      </p:pic>
    </p:spTree>
    <p:extLst>
      <p:ext uri="{BB962C8B-B14F-4D97-AF65-F5344CB8AC3E}">
        <p14:creationId xmlns:p14="http://schemas.microsoft.com/office/powerpoint/2010/main" val="55606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7AA43-D9E9-6D0E-148B-861CD5250A69}"/>
              </a:ext>
            </a:extLst>
          </p:cNvPr>
          <p:cNvSpPr>
            <a:spLocks noGrp="1"/>
          </p:cNvSpPr>
          <p:nvPr>
            <p:ph type="title"/>
          </p:nvPr>
        </p:nvSpPr>
        <p:spPr/>
        <p:txBody>
          <a:bodyPr/>
          <a:lstStyle/>
          <a:p>
            <a:r>
              <a:rPr lang="en-US" altLang="zh-CN" sz="3200" b="1" dirty="0">
                <a:effectLst/>
                <a:latin typeface="Times New Roman" panose="02020603050405020304" pitchFamily="18" charset="0"/>
                <a:ea typeface="DengXian" panose="02010600030101010101" pitchFamily="2" charset="-122"/>
              </a:rPr>
              <a:t>Sensitivity</a:t>
            </a:r>
            <a:endParaRPr lang="zh-CN" altLang="en-US" dirty="0"/>
          </a:p>
        </p:txBody>
      </p:sp>
      <p:graphicFrame>
        <p:nvGraphicFramePr>
          <p:cNvPr id="5" name="图表 4">
            <a:extLst>
              <a:ext uri="{FF2B5EF4-FFF2-40B4-BE49-F238E27FC236}">
                <a16:creationId xmlns:a16="http://schemas.microsoft.com/office/drawing/2014/main" id="{D50D0296-D7CB-5968-250D-15152373BB17}"/>
              </a:ext>
            </a:extLst>
          </p:cNvPr>
          <p:cNvGraphicFramePr>
            <a:graphicFrameLocks/>
          </p:cNvGraphicFramePr>
          <p:nvPr>
            <p:extLst>
              <p:ext uri="{D42A27DB-BD31-4B8C-83A1-F6EECF244321}">
                <p14:modId xmlns:p14="http://schemas.microsoft.com/office/powerpoint/2010/main" val="2086285764"/>
              </p:ext>
            </p:extLst>
          </p:nvPr>
        </p:nvGraphicFramePr>
        <p:xfrm>
          <a:off x="6653561" y="232503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内容占位符 7">
            <a:extLst>
              <a:ext uri="{FF2B5EF4-FFF2-40B4-BE49-F238E27FC236}">
                <a16:creationId xmlns:a16="http://schemas.microsoft.com/office/drawing/2014/main" id="{5CD3464C-3951-EB35-A07C-61DFC74CE15A}"/>
              </a:ext>
            </a:extLst>
          </p:cNvPr>
          <p:cNvGraphicFramePr>
            <a:graphicFrameLocks noGrp="1"/>
          </p:cNvGraphicFramePr>
          <p:nvPr>
            <p:ph idx="1"/>
            <p:extLst>
              <p:ext uri="{D42A27DB-BD31-4B8C-83A1-F6EECF244321}">
                <p14:modId xmlns:p14="http://schemas.microsoft.com/office/powerpoint/2010/main" val="418228865"/>
              </p:ext>
            </p:extLst>
          </p:nvPr>
        </p:nvGraphicFramePr>
        <p:xfrm>
          <a:off x="705778" y="2326518"/>
          <a:ext cx="5867400" cy="275844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892795071"/>
                    </a:ext>
                  </a:extLst>
                </a:gridCol>
                <a:gridCol w="838200">
                  <a:extLst>
                    <a:ext uri="{9D8B030D-6E8A-4147-A177-3AD203B41FA5}">
                      <a16:colId xmlns:a16="http://schemas.microsoft.com/office/drawing/2014/main" val="301959642"/>
                    </a:ext>
                  </a:extLst>
                </a:gridCol>
                <a:gridCol w="838200">
                  <a:extLst>
                    <a:ext uri="{9D8B030D-6E8A-4147-A177-3AD203B41FA5}">
                      <a16:colId xmlns:a16="http://schemas.microsoft.com/office/drawing/2014/main" val="1017591770"/>
                    </a:ext>
                  </a:extLst>
                </a:gridCol>
                <a:gridCol w="838200">
                  <a:extLst>
                    <a:ext uri="{9D8B030D-6E8A-4147-A177-3AD203B41FA5}">
                      <a16:colId xmlns:a16="http://schemas.microsoft.com/office/drawing/2014/main" val="1003716001"/>
                    </a:ext>
                  </a:extLst>
                </a:gridCol>
                <a:gridCol w="838200">
                  <a:extLst>
                    <a:ext uri="{9D8B030D-6E8A-4147-A177-3AD203B41FA5}">
                      <a16:colId xmlns:a16="http://schemas.microsoft.com/office/drawing/2014/main" val="2827779023"/>
                    </a:ext>
                  </a:extLst>
                </a:gridCol>
                <a:gridCol w="838200">
                  <a:extLst>
                    <a:ext uri="{9D8B030D-6E8A-4147-A177-3AD203B41FA5}">
                      <a16:colId xmlns:a16="http://schemas.microsoft.com/office/drawing/2014/main" val="2036499308"/>
                    </a:ext>
                  </a:extLst>
                </a:gridCol>
                <a:gridCol w="838200">
                  <a:extLst>
                    <a:ext uri="{9D8B030D-6E8A-4147-A177-3AD203B41FA5}">
                      <a16:colId xmlns:a16="http://schemas.microsoft.com/office/drawing/2014/main" val="352629130"/>
                    </a:ext>
                  </a:extLst>
                </a:gridCol>
              </a:tblGrid>
              <a:tr h="200025">
                <a:tc gridSpan="7">
                  <a:txBody>
                    <a:bodyPr/>
                    <a:lstStyle/>
                    <a:p>
                      <a:pPr algn="ctr" fontAlgn="b"/>
                      <a:r>
                        <a:rPr lang="en-US" sz="1200" u="none" strike="noStrike" dirty="0">
                          <a:effectLst/>
                        </a:rPr>
                        <a:t>Square</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38682143"/>
                  </a:ext>
                </a:extLst>
              </a:tr>
              <a:tr h="200025">
                <a:tc>
                  <a:txBody>
                    <a:bodyPr/>
                    <a:lstStyle/>
                    <a:p>
                      <a:pPr algn="l" fontAlgn="b"/>
                      <a:r>
                        <a:rPr lang="en-US" sz="1200" u="none" strike="noStrike" dirty="0">
                          <a:effectLst/>
                        </a:rPr>
                        <a:t>Weight(g)</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Average Measurement(g)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Error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Sensitivity</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23345584"/>
                  </a:ext>
                </a:extLst>
              </a:tr>
              <a:tr h="200025">
                <a:tc>
                  <a:txBody>
                    <a:bodyPr/>
                    <a:lstStyle/>
                    <a:p>
                      <a:pPr algn="r" fontAlgn="b"/>
                      <a:r>
                        <a:rPr lang="en-US" altLang="zh-CN" sz="1200" u="none" strike="noStrike">
                          <a:effectLst/>
                        </a:rPr>
                        <a:t>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0.76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2.80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-76.64%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0.23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160982932"/>
                  </a:ext>
                </a:extLst>
              </a:tr>
              <a:tr h="200025">
                <a:tc>
                  <a:txBody>
                    <a:bodyPr/>
                    <a:lstStyle/>
                    <a:p>
                      <a:pPr algn="r" fontAlgn="b"/>
                      <a:r>
                        <a:rPr lang="en-US" altLang="zh-CN" sz="1200" u="none" strike="noStrike">
                          <a:effectLst/>
                        </a:rPr>
                        <a:t>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14.72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15.25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-23.77%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34762433"/>
                  </a:ext>
                </a:extLst>
              </a:tr>
              <a:tr h="200025">
                <a:tc>
                  <a:txBody>
                    <a:bodyPr/>
                    <a:lstStyle/>
                    <a:p>
                      <a:pPr algn="r" fontAlgn="b"/>
                      <a:r>
                        <a:rPr lang="en-US" altLang="zh-CN" sz="1200" u="none" strike="noStrike">
                          <a:effectLst/>
                        </a:rPr>
                        <a:t>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17.89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16.3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-31.63%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0.37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11251257"/>
                  </a:ext>
                </a:extLst>
              </a:tr>
              <a:tr h="200025">
                <a:tc>
                  <a:txBody>
                    <a:bodyPr/>
                    <a:lstStyle/>
                    <a:p>
                      <a:pPr algn="r" fontAlgn="b"/>
                      <a:r>
                        <a:rPr lang="en-US" altLang="zh-CN" sz="1200" u="none" strike="noStrike">
                          <a:effectLst/>
                        </a:rPr>
                        <a:t>26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20.28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21.08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20.81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-19.95%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3.72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71204699"/>
                  </a:ext>
                </a:extLst>
              </a:tr>
              <a:tr h="200025">
                <a:tc>
                  <a:txBody>
                    <a:bodyPr/>
                    <a:lstStyle/>
                    <a:p>
                      <a:pPr algn="r" fontAlgn="b"/>
                      <a:r>
                        <a:rPr lang="en-US" altLang="zh-CN" sz="1200" u="none" strike="noStrike">
                          <a:effectLst/>
                        </a:rPr>
                        <a:t>27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17.89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17.36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-35.72%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-3.46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50927438"/>
                  </a:ext>
                </a:extLst>
              </a:tr>
              <a:tr h="200025">
                <a:tc>
                  <a:txBody>
                    <a:bodyPr/>
                    <a:lstStyle/>
                    <a:p>
                      <a:pPr algn="r" fontAlgn="b"/>
                      <a:r>
                        <a:rPr lang="en-US" altLang="zh-CN" sz="1200" u="none" strike="noStrike">
                          <a:effectLst/>
                        </a:rPr>
                        <a:t>62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25.66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-58.62%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0.24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87721277"/>
                  </a:ext>
                </a:extLst>
              </a:tr>
              <a:tr h="200025">
                <a:tc>
                  <a:txBody>
                    <a:bodyPr/>
                    <a:lstStyle/>
                    <a:p>
                      <a:pPr algn="r" fontAlgn="b"/>
                      <a:r>
                        <a:rPr lang="en-US" altLang="zh-CN" sz="1200" u="none" strike="noStrike">
                          <a:effectLst/>
                        </a:rPr>
                        <a:t>97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109.25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110.24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01829957"/>
                  </a:ext>
                </a:extLst>
              </a:tr>
              <a:tr h="200025">
                <a:tc>
                  <a:txBody>
                    <a:bodyPr/>
                    <a:lstStyle/>
                    <a:p>
                      <a:pPr algn="r" fontAlgn="b"/>
                      <a:r>
                        <a:rPr lang="en-US" altLang="zh-CN" sz="1200" u="none" strike="noStrike">
                          <a:effectLst/>
                        </a:rPr>
                        <a:t>176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258.25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260.95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259.60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47.50%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1.89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6936155"/>
                  </a:ext>
                </a:extLst>
              </a:tr>
              <a:tr h="200025">
                <a:tc>
                  <a:txBody>
                    <a:bodyPr/>
                    <a:lstStyle/>
                    <a:p>
                      <a:pPr algn="r" fontAlgn="b"/>
                      <a:r>
                        <a:rPr lang="en-US" altLang="zh-CN" sz="1200" u="none" strike="noStrike">
                          <a:effectLst/>
                        </a:rPr>
                        <a:t>357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535.2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537.37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539.55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537.37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50.52%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1.53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75051686"/>
                  </a:ext>
                </a:extLst>
              </a:tr>
              <a:tr h="200025">
                <a:tc>
                  <a:txBody>
                    <a:bodyPr/>
                    <a:lstStyle/>
                    <a:p>
                      <a:pPr algn="r" fontAlgn="b"/>
                      <a:r>
                        <a:rPr lang="en-US" altLang="zh-CN" sz="1200" u="none" strike="noStrike">
                          <a:effectLst/>
                        </a:rPr>
                        <a:t>687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1052.24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1006.23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1002.24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1020.24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48.51%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1.46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622207639"/>
                  </a:ext>
                </a:extLst>
              </a:tr>
            </a:tbl>
          </a:graphicData>
        </a:graphic>
      </p:graphicFrame>
      <p:sp>
        <p:nvSpPr>
          <p:cNvPr id="9" name="文本框 8">
            <a:extLst>
              <a:ext uri="{FF2B5EF4-FFF2-40B4-BE49-F238E27FC236}">
                <a16:creationId xmlns:a16="http://schemas.microsoft.com/office/drawing/2014/main" id="{7195A5F5-3FBD-EFDF-084A-6D1D10E89865}"/>
              </a:ext>
            </a:extLst>
          </p:cNvPr>
          <p:cNvSpPr txBox="1"/>
          <p:nvPr/>
        </p:nvSpPr>
        <p:spPr>
          <a:xfrm>
            <a:off x="1460810" y="5542156"/>
            <a:ext cx="4270917" cy="369332"/>
          </a:xfrm>
          <a:prstGeom prst="rect">
            <a:avLst/>
          </a:prstGeom>
          <a:noFill/>
        </p:spPr>
        <p:txBody>
          <a:bodyPr wrap="square" rtlCol="0">
            <a:spAutoFit/>
          </a:bodyPr>
          <a:lstStyle/>
          <a:p>
            <a:r>
              <a:rPr lang="en-US" altLang="zh-CN" dirty="0"/>
              <a:t>The reference sensitivity is </a:t>
            </a:r>
            <a:r>
              <a:rPr lang="en-US" altLang="zh-CN" dirty="0">
                <a:latin typeface="Abadi" panose="020B0604020104020204" pitchFamily="34" charset="0"/>
              </a:rPr>
              <a:t>1.</a:t>
            </a:r>
            <a:endParaRPr lang="zh-CN" altLang="en-US" dirty="0"/>
          </a:p>
        </p:txBody>
      </p:sp>
    </p:spTree>
    <p:extLst>
      <p:ext uri="{BB962C8B-B14F-4D97-AF65-F5344CB8AC3E}">
        <p14:creationId xmlns:p14="http://schemas.microsoft.com/office/powerpoint/2010/main" val="3132698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B895-97E8-6E41-B9F0-8004B5CED43D}"/>
              </a:ext>
            </a:extLst>
          </p:cNvPr>
          <p:cNvSpPr>
            <a:spLocks noGrp="1"/>
          </p:cNvSpPr>
          <p:nvPr>
            <p:ph type="title"/>
          </p:nvPr>
        </p:nvSpPr>
        <p:spPr>
          <a:xfrm>
            <a:off x="300038" y="285556"/>
            <a:ext cx="9486900" cy="1371600"/>
          </a:xfrm>
        </p:spPr>
        <p:txBody>
          <a:bodyPr/>
          <a:lstStyle/>
          <a:p>
            <a:r>
              <a:rPr lang="en-US" sz="3200" b="1" dirty="0">
                <a:latin typeface="Congenial" panose="02000503040000020004" pitchFamily="2" charset="0"/>
              </a:rPr>
              <a:t>Long Flex/Bend Sensor</a:t>
            </a:r>
            <a:br>
              <a:rPr lang="en-US" sz="3200" b="1" dirty="0"/>
            </a:br>
            <a:endParaRPr lang="en-US" dirty="0"/>
          </a:p>
        </p:txBody>
      </p:sp>
      <p:sp>
        <p:nvSpPr>
          <p:cNvPr id="3" name="TextBox 2">
            <a:extLst>
              <a:ext uri="{FF2B5EF4-FFF2-40B4-BE49-F238E27FC236}">
                <a16:creationId xmlns:a16="http://schemas.microsoft.com/office/drawing/2014/main" id="{E99242DA-4EDF-2E44-859F-A53E97F7CC93}"/>
              </a:ext>
            </a:extLst>
          </p:cNvPr>
          <p:cNvSpPr txBox="1"/>
          <p:nvPr/>
        </p:nvSpPr>
        <p:spPr>
          <a:xfrm>
            <a:off x="300038" y="1528763"/>
            <a:ext cx="7978989" cy="2308324"/>
          </a:xfrm>
          <a:prstGeom prst="rect">
            <a:avLst/>
          </a:prstGeom>
          <a:noFill/>
        </p:spPr>
        <p:txBody>
          <a:bodyPr wrap="square" rtlCol="0">
            <a:spAutoFit/>
          </a:bodyPr>
          <a:lstStyle/>
          <a:p>
            <a:r>
              <a:rPr lang="en-US" sz="2400" dirty="0">
                <a:effectLst/>
                <a:latin typeface="Congenial" panose="02000503040000020004" pitchFamily="2" charset="0"/>
                <a:ea typeface="Times New Roman" panose="02020603050405020304" pitchFamily="18" charset="0"/>
              </a:rPr>
              <a:t>This sensor can detect flexing or bending in one direction. </a:t>
            </a:r>
          </a:p>
          <a:p>
            <a:r>
              <a:rPr lang="en-US" sz="2400" dirty="0">
                <a:effectLst/>
                <a:latin typeface="Congenial" panose="02000503040000020004" pitchFamily="2" charset="0"/>
                <a:ea typeface="Times New Roman" panose="02020603050405020304" pitchFamily="18" charset="0"/>
              </a:rPr>
              <a:t>They are basically resistors that change value based on how much they're flexed. </a:t>
            </a:r>
          </a:p>
          <a:p>
            <a:r>
              <a:rPr lang="en-US" sz="2400" b="0" i="0" dirty="0">
                <a:effectLst/>
                <a:latin typeface="Congenial" panose="02000503040000020004" pitchFamily="2" charset="0"/>
              </a:rPr>
              <a:t>As the sensor is flexed, the resistance across the sensor increa</a:t>
            </a:r>
            <a:r>
              <a:rPr lang="en-US" sz="2400" b="0" i="0" dirty="0">
                <a:effectLst/>
                <a:latin typeface="Helvetica Neue" panose="02000503000000020004" pitchFamily="2" charset="0"/>
              </a:rPr>
              <a:t>ses. </a:t>
            </a:r>
            <a:endParaRPr lang="en-US" sz="2400" dirty="0"/>
          </a:p>
        </p:txBody>
      </p:sp>
      <p:pic>
        <p:nvPicPr>
          <p:cNvPr id="5" name="图片 4" descr="图片包含 图示&#10;&#10;描述已自动生成">
            <a:extLst>
              <a:ext uri="{FF2B5EF4-FFF2-40B4-BE49-F238E27FC236}">
                <a16:creationId xmlns:a16="http://schemas.microsoft.com/office/drawing/2014/main" id="{CA38A7AE-1D65-79EC-D58C-78C70627A3DB}"/>
              </a:ext>
            </a:extLst>
          </p:cNvPr>
          <p:cNvPicPr>
            <a:picLocks noChangeAspect="1"/>
          </p:cNvPicPr>
          <p:nvPr/>
        </p:nvPicPr>
        <p:blipFill>
          <a:blip r:embed="rId2"/>
          <a:stretch>
            <a:fillRect/>
          </a:stretch>
        </p:blipFill>
        <p:spPr>
          <a:xfrm>
            <a:off x="406982" y="4167656"/>
            <a:ext cx="7236750" cy="2092554"/>
          </a:xfrm>
          <a:prstGeom prst="rect">
            <a:avLst/>
          </a:prstGeom>
        </p:spPr>
      </p:pic>
      <p:pic>
        <p:nvPicPr>
          <p:cNvPr id="7" name="图片 6" descr="图示, 示意图&#10;&#10;描述已自动生成">
            <a:extLst>
              <a:ext uri="{FF2B5EF4-FFF2-40B4-BE49-F238E27FC236}">
                <a16:creationId xmlns:a16="http://schemas.microsoft.com/office/drawing/2014/main" id="{98E11ED7-0430-03B1-1E89-71C3BEE0070C}"/>
              </a:ext>
            </a:extLst>
          </p:cNvPr>
          <p:cNvPicPr>
            <a:picLocks noChangeAspect="1"/>
          </p:cNvPicPr>
          <p:nvPr/>
        </p:nvPicPr>
        <p:blipFill>
          <a:blip r:embed="rId3"/>
          <a:stretch>
            <a:fillRect/>
          </a:stretch>
        </p:blipFill>
        <p:spPr>
          <a:xfrm>
            <a:off x="6016121" y="3903816"/>
            <a:ext cx="6175879" cy="2612872"/>
          </a:xfrm>
          <a:prstGeom prst="rect">
            <a:avLst/>
          </a:prstGeom>
        </p:spPr>
      </p:pic>
    </p:spTree>
    <p:extLst>
      <p:ext uri="{BB962C8B-B14F-4D97-AF65-F5344CB8AC3E}">
        <p14:creationId xmlns:p14="http://schemas.microsoft.com/office/powerpoint/2010/main" val="374799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FB7DE9-F562-4290-99B7-8C2189D6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54F8A8-7D5A-4944-8B6C-36BBF5C0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CDC74-8A4C-D84C-BE94-FA005B79D727}"/>
              </a:ext>
            </a:extLst>
          </p:cNvPr>
          <p:cNvSpPr>
            <a:spLocks noGrp="1"/>
          </p:cNvSpPr>
          <p:nvPr>
            <p:ph type="title"/>
          </p:nvPr>
        </p:nvSpPr>
        <p:spPr>
          <a:xfrm>
            <a:off x="2057400" y="3687878"/>
            <a:ext cx="8115299" cy="1265404"/>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Data sheet</a:t>
            </a:r>
          </a:p>
        </p:txBody>
      </p:sp>
      <p:pic>
        <p:nvPicPr>
          <p:cNvPr id="4" name="图片 19" descr="图形用户界面&#10;&#10;中度可信度描述已自动生成">
            <a:extLst>
              <a:ext uri="{FF2B5EF4-FFF2-40B4-BE49-F238E27FC236}">
                <a16:creationId xmlns:a16="http://schemas.microsoft.com/office/drawing/2014/main" id="{5B6CE72F-6B4D-2A4E-B70F-4E389F2247F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106758" y="1329493"/>
            <a:ext cx="9978483" cy="2807609"/>
          </a:xfrm>
          <a:prstGeom prst="rect">
            <a:avLst/>
          </a:prstGeom>
          <a:noFill/>
        </p:spPr>
      </p:pic>
    </p:spTree>
    <p:extLst>
      <p:ext uri="{BB962C8B-B14F-4D97-AF65-F5344CB8AC3E}">
        <p14:creationId xmlns:p14="http://schemas.microsoft.com/office/powerpoint/2010/main" val="236019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3DEB5-B61D-6048-8D0E-F7BE025FE48D}"/>
              </a:ext>
            </a:extLst>
          </p:cNvPr>
          <p:cNvSpPr>
            <a:spLocks noGrp="1"/>
          </p:cNvSpPr>
          <p:nvPr>
            <p:ph type="title"/>
          </p:nvPr>
        </p:nvSpPr>
        <p:spPr>
          <a:xfrm>
            <a:off x="1050389" y="914881"/>
            <a:ext cx="5212188" cy="964407"/>
          </a:xfrm>
        </p:spPr>
        <p:txBody>
          <a:bodyPr>
            <a:normAutofit/>
          </a:bodyPr>
          <a:lstStyle/>
          <a:p>
            <a:pPr algn="ctr"/>
            <a:r>
              <a:rPr lang="en-US" altLang="zh-CN" dirty="0"/>
              <a:t>Testing plan</a:t>
            </a:r>
            <a:endParaRPr lang="en-US" dirty="0"/>
          </a:p>
        </p:txBody>
      </p:sp>
      <p:sp>
        <p:nvSpPr>
          <p:cNvPr id="3" name="Content Placeholder 2">
            <a:extLst>
              <a:ext uri="{FF2B5EF4-FFF2-40B4-BE49-F238E27FC236}">
                <a16:creationId xmlns:a16="http://schemas.microsoft.com/office/drawing/2014/main" id="{DECA3BD6-CB72-FB4B-A4DB-712B723A8348}"/>
              </a:ext>
            </a:extLst>
          </p:cNvPr>
          <p:cNvSpPr>
            <a:spLocks noGrp="1"/>
          </p:cNvSpPr>
          <p:nvPr>
            <p:ph idx="1"/>
          </p:nvPr>
        </p:nvSpPr>
        <p:spPr>
          <a:xfrm>
            <a:off x="685800" y="2364059"/>
            <a:ext cx="6118275" cy="3537010"/>
          </a:xfrm>
        </p:spPr>
        <p:txBody>
          <a:bodyPr>
            <a:normAutofit/>
          </a:bodyPr>
          <a:lstStyle/>
          <a:p>
            <a:pPr marL="683895" marR="0">
              <a:spcBef>
                <a:spcPts val="0"/>
              </a:spcBef>
              <a:spcAft>
                <a:spcPts val="0"/>
              </a:spcAft>
            </a:pPr>
            <a:r>
              <a:rPr lang="en-US" sz="2800" b="1" dirty="0">
                <a:effectLst/>
                <a:latin typeface="Times New Roman" panose="02020603050405020304" pitchFamily="18" charset="0"/>
                <a:ea typeface="DengXian" panose="02010600030101010101" pitchFamily="2" charset="-122"/>
              </a:rPr>
              <a:t>Dynamic range:</a:t>
            </a:r>
            <a:r>
              <a:rPr lang="en-US" sz="2800" dirty="0">
                <a:effectLst/>
                <a:latin typeface="Times New Roman" panose="02020603050405020304" pitchFamily="18" charset="0"/>
                <a:ea typeface="DengXian" panose="02010600030101010101" pitchFamily="2" charset="-122"/>
              </a:rPr>
              <a:t> To find the minimum angle of bend that can be sensed by this sensor, and the maximum angle of bend that can sensed by this sensor.</a:t>
            </a:r>
            <a:endParaRPr lang="en-US" sz="2800" dirty="0">
              <a:effectLst/>
              <a:latin typeface="Times New Roman" panose="02020603050405020304" pitchFamily="18" charset="0"/>
              <a:ea typeface="Times New Roman" panose="02020603050405020304" pitchFamily="18" charset="0"/>
            </a:endParaRPr>
          </a:p>
          <a:p>
            <a:pPr marL="683895" marR="0">
              <a:spcBef>
                <a:spcPts val="0"/>
              </a:spcBef>
              <a:spcAft>
                <a:spcPts val="0"/>
              </a:spcAft>
            </a:pPr>
            <a:r>
              <a:rPr lang="en-US" sz="2800" b="1" dirty="0">
                <a:effectLst/>
                <a:latin typeface="Times New Roman" panose="02020603050405020304" pitchFamily="18" charset="0"/>
                <a:ea typeface="DengXian" panose="02010600030101010101" pitchFamily="2" charset="-122"/>
              </a:rPr>
              <a:t>Equipment:</a:t>
            </a:r>
            <a:r>
              <a:rPr lang="en-US" sz="2800" dirty="0">
                <a:effectLst/>
                <a:latin typeface="Times New Roman" panose="02020603050405020304" pitchFamily="18" charset="0"/>
                <a:ea typeface="DengXian" panose="02010600030101010101" pitchFamily="2" charset="-122"/>
              </a:rPr>
              <a:t> protractor</a:t>
            </a:r>
            <a:endParaRPr lang="en-US" sz="2800" dirty="0">
              <a:effectLst/>
              <a:latin typeface="Times New Roman" panose="02020603050405020304" pitchFamily="18" charset="0"/>
              <a:ea typeface="Times New Roman" panose="02020603050405020304" pitchFamily="18" charset="0"/>
            </a:endParaRPr>
          </a:p>
          <a:p>
            <a:endParaRPr lang="en-US" dirty="0"/>
          </a:p>
        </p:txBody>
      </p:sp>
      <p:pic>
        <p:nvPicPr>
          <p:cNvPr id="4" name="Picture 4" descr="A hand holding a drawing&#10;&#10;Description automatically generated with medium confidence">
            <a:extLst>
              <a:ext uri="{FF2B5EF4-FFF2-40B4-BE49-F238E27FC236}">
                <a16:creationId xmlns:a16="http://schemas.microsoft.com/office/drawing/2014/main" id="{4F9648D3-951C-6DFC-6C87-99389A7E3E4F}"/>
              </a:ext>
            </a:extLst>
          </p:cNvPr>
          <p:cNvPicPr>
            <a:picLocks noChangeAspect="1"/>
          </p:cNvPicPr>
          <p:nvPr/>
        </p:nvPicPr>
        <p:blipFill rotWithShape="1">
          <a:blip r:embed="rId3"/>
          <a:srcRect r="11111"/>
          <a:stretch/>
        </p:blipFill>
        <p:spPr>
          <a:xfrm>
            <a:off x="7605060" y="1397084"/>
            <a:ext cx="3482626" cy="3917950"/>
          </a:xfrm>
          <a:prstGeom prst="rect">
            <a:avLst/>
          </a:prstGeom>
        </p:spPr>
      </p:pic>
    </p:spTree>
    <p:extLst>
      <p:ext uri="{BB962C8B-B14F-4D97-AF65-F5344CB8AC3E}">
        <p14:creationId xmlns:p14="http://schemas.microsoft.com/office/powerpoint/2010/main" val="467220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EBA98F2-5CFC-59BD-ABD6-0A5D668B8C9F}"/>
              </a:ext>
            </a:extLst>
          </p:cNvPr>
          <p:cNvSpPr>
            <a:spLocks noGrp="1"/>
          </p:cNvSpPr>
          <p:nvPr>
            <p:ph type="title"/>
          </p:nvPr>
        </p:nvSpPr>
        <p:spPr>
          <a:xfrm>
            <a:off x="698528" y="239150"/>
            <a:ext cx="5397472" cy="1303606"/>
          </a:xfrm>
        </p:spPr>
        <p:txBody>
          <a:bodyPr>
            <a:normAutofit/>
          </a:bodyPr>
          <a:lstStyle/>
          <a:p>
            <a:pPr algn="ctr"/>
            <a:r>
              <a:rPr lang="en-US" altLang="zh-CN" b="1" dirty="0">
                <a:effectLst/>
                <a:latin typeface="Times New Roman" panose="02020603050405020304" pitchFamily="18" charset="0"/>
                <a:ea typeface="DengXian" panose="02010600030101010101" pitchFamily="2" charset="-122"/>
              </a:rPr>
              <a:t>Dynamic range</a:t>
            </a:r>
            <a:endParaRPr lang="zh-CN" altLang="en-US"/>
          </a:p>
        </p:txBody>
      </p:sp>
      <p:sp>
        <p:nvSpPr>
          <p:cNvPr id="5" name="内容占位符 4">
            <a:extLst>
              <a:ext uri="{FF2B5EF4-FFF2-40B4-BE49-F238E27FC236}">
                <a16:creationId xmlns:a16="http://schemas.microsoft.com/office/drawing/2014/main" id="{09E861B4-56E6-3C7B-940D-9BBBDE57EAA5}"/>
              </a:ext>
            </a:extLst>
          </p:cNvPr>
          <p:cNvSpPr txBox="1">
            <a:spLocks noGrp="1"/>
          </p:cNvSpPr>
          <p:nvPr>
            <p:ph idx="1"/>
          </p:nvPr>
        </p:nvSpPr>
        <p:spPr>
          <a:xfrm>
            <a:off x="685801" y="1817152"/>
            <a:ext cx="5485227" cy="4499241"/>
          </a:xfrm>
          <a:prstGeom prst="rect">
            <a:avLst/>
          </a:prstGeom>
        </p:spPr>
        <p:txBody>
          <a:bodyPr rtlCol="0">
            <a:normAutofit/>
          </a:bodyPr>
          <a:lstStyle/>
          <a:p>
            <a:r>
              <a:rPr lang="en-US" altLang="zh-CN" b="1" dirty="0"/>
              <a:t>The maximum is 255°</a:t>
            </a:r>
          </a:p>
          <a:p>
            <a:r>
              <a:rPr lang="en-US" altLang="zh-CN" b="1" dirty="0"/>
              <a:t>The minimum is 4°</a:t>
            </a:r>
          </a:p>
          <a:p>
            <a:endParaRPr lang="en-US" altLang="zh-CN" dirty="0"/>
          </a:p>
          <a:p>
            <a:endParaRPr lang="en-US" altLang="zh-CN" dirty="0"/>
          </a:p>
          <a:p>
            <a:pPr marL="0" indent="0">
              <a:buNone/>
            </a:pPr>
            <a:endParaRPr lang="en-US" altLang="zh-CN" dirty="0"/>
          </a:p>
          <a:p>
            <a:endParaRPr lang="zh-CN" altLang="en-US" dirty="0"/>
          </a:p>
        </p:txBody>
      </p:sp>
      <p:pic>
        <p:nvPicPr>
          <p:cNvPr id="6" name="图片 5">
            <a:extLst>
              <a:ext uri="{FF2B5EF4-FFF2-40B4-BE49-F238E27FC236}">
                <a16:creationId xmlns:a16="http://schemas.microsoft.com/office/drawing/2014/main" id="{753EA0AA-7FE9-6484-D467-C9ED36A61620}"/>
              </a:ext>
            </a:extLst>
          </p:cNvPr>
          <p:cNvPicPr>
            <a:picLocks noChangeAspect="1"/>
          </p:cNvPicPr>
          <p:nvPr/>
        </p:nvPicPr>
        <p:blipFill>
          <a:blip r:embed="rId3"/>
          <a:stretch>
            <a:fillRect/>
          </a:stretch>
        </p:blipFill>
        <p:spPr>
          <a:xfrm>
            <a:off x="7480328" y="1793489"/>
            <a:ext cx="4025872" cy="3271021"/>
          </a:xfrm>
          <a:prstGeom prst="rect">
            <a:avLst/>
          </a:prstGeom>
        </p:spPr>
      </p:pic>
    </p:spTree>
    <p:extLst>
      <p:ext uri="{BB962C8B-B14F-4D97-AF65-F5344CB8AC3E}">
        <p14:creationId xmlns:p14="http://schemas.microsoft.com/office/powerpoint/2010/main" val="1042700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5D03EF-698B-1B02-F657-05D5CDBD6FF3}"/>
              </a:ext>
            </a:extLst>
          </p:cNvPr>
          <p:cNvSpPr>
            <a:spLocks noGrp="1"/>
          </p:cNvSpPr>
          <p:nvPr>
            <p:ph type="title"/>
          </p:nvPr>
        </p:nvSpPr>
        <p:spPr>
          <a:xfrm>
            <a:off x="1371600" y="1020728"/>
            <a:ext cx="9486900" cy="996061"/>
          </a:xfrm>
        </p:spPr>
        <p:txBody>
          <a:bodyPr anchor="b">
            <a:normAutofit/>
          </a:bodyPr>
          <a:lstStyle/>
          <a:p>
            <a:pPr algn="ctr"/>
            <a:r>
              <a:rPr lang="en-US" altLang="zh-CN" dirty="0"/>
              <a:t>Testing plan</a:t>
            </a:r>
            <a:endParaRPr lang="zh-CN" altLang="en-US"/>
          </a:p>
        </p:txBody>
      </p:sp>
      <p:sp>
        <p:nvSpPr>
          <p:cNvPr id="3" name="内容占位符 2">
            <a:extLst>
              <a:ext uri="{FF2B5EF4-FFF2-40B4-BE49-F238E27FC236}">
                <a16:creationId xmlns:a16="http://schemas.microsoft.com/office/drawing/2014/main" id="{D1CA0564-3161-7324-6BF6-098023D5FC3B}"/>
              </a:ext>
            </a:extLst>
          </p:cNvPr>
          <p:cNvSpPr>
            <a:spLocks noGrp="1"/>
          </p:cNvSpPr>
          <p:nvPr>
            <p:ph idx="1"/>
          </p:nvPr>
        </p:nvSpPr>
        <p:spPr>
          <a:xfrm>
            <a:off x="1371600" y="2200940"/>
            <a:ext cx="9486901" cy="3577854"/>
          </a:xfrm>
        </p:spPr>
        <p:txBody>
          <a:bodyPr>
            <a:normAutofit/>
          </a:bodyPr>
          <a:lstStyle/>
          <a:p>
            <a:pPr marL="683895"/>
            <a:r>
              <a:rPr lang="en-US" altLang="zh-CN" b="1">
                <a:effectLst/>
                <a:latin typeface="Times New Roman" panose="02020603050405020304" pitchFamily="18" charset="0"/>
                <a:ea typeface="等线" panose="02010600030101010101" pitchFamily="2" charset="-122"/>
              </a:rPr>
              <a:t>Sensitivity: </a:t>
            </a:r>
            <a:r>
              <a:rPr lang="en-US" altLang="zh-CN">
                <a:effectLst/>
                <a:latin typeface="Times New Roman" panose="02020603050405020304" pitchFamily="18" charset="0"/>
                <a:ea typeface="等线" panose="02010600030101010101" pitchFamily="2" charset="-122"/>
              </a:rPr>
              <a:t>We design to calculate the slope of the image </a:t>
            </a:r>
          </a:p>
          <a:p>
            <a:pPr marL="683895"/>
            <a:r>
              <a:rPr lang="en-US" altLang="zh-CN" b="1">
                <a:effectLst/>
                <a:latin typeface="Times New Roman" panose="02020603050405020304" pitchFamily="18" charset="0"/>
                <a:ea typeface="等线" panose="02010600030101010101" pitchFamily="2" charset="-122"/>
              </a:rPr>
              <a:t>Equipment:</a:t>
            </a:r>
            <a:r>
              <a:rPr lang="en-US" altLang="zh-CN">
                <a:effectLst/>
                <a:latin typeface="Times New Roman" panose="02020603050405020304" pitchFamily="18" charset="0"/>
                <a:ea typeface="等线" panose="02010600030101010101" pitchFamily="2" charset="-122"/>
              </a:rPr>
              <a:t> Arduino, calculator.</a:t>
            </a:r>
            <a:endParaRPr lang="zh-CN" altLang="zh-CN">
              <a:effectLst/>
              <a:latin typeface="Times New Roman" panose="02020603050405020304" pitchFamily="18" charset="0"/>
              <a:ea typeface="Times New Roman" panose="02020603050405020304" pitchFamily="18" charset="0"/>
            </a:endParaRPr>
          </a:p>
          <a:p>
            <a:endParaRPr lang="zh-CN" altLang="en-US" dirty="0"/>
          </a:p>
        </p:txBody>
      </p:sp>
    </p:spTree>
    <p:extLst>
      <p:ext uri="{BB962C8B-B14F-4D97-AF65-F5344CB8AC3E}">
        <p14:creationId xmlns:p14="http://schemas.microsoft.com/office/powerpoint/2010/main" val="425215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0241-67FF-3444-ADA1-0C1D9D5CCE3E}"/>
              </a:ext>
            </a:extLst>
          </p:cNvPr>
          <p:cNvSpPr>
            <a:spLocks noGrp="1"/>
          </p:cNvSpPr>
          <p:nvPr>
            <p:ph type="title"/>
          </p:nvPr>
        </p:nvSpPr>
        <p:spPr/>
        <p:txBody>
          <a:bodyPr/>
          <a:lstStyle/>
          <a:p>
            <a:r>
              <a:rPr lang="en-US" altLang="zh-CN" sz="3200" b="1" dirty="0">
                <a:effectLst/>
                <a:latin typeface="Times New Roman" panose="02020603050405020304" pitchFamily="18" charset="0"/>
                <a:ea typeface="等线" panose="02010600030101010101" pitchFamily="2" charset="-122"/>
              </a:rPr>
              <a:t>Sensitivity</a:t>
            </a:r>
            <a:endParaRPr lang="en-US" dirty="0"/>
          </a:p>
        </p:txBody>
      </p:sp>
      <p:graphicFrame>
        <p:nvGraphicFramePr>
          <p:cNvPr id="6" name="内容占位符 5">
            <a:extLst>
              <a:ext uri="{FF2B5EF4-FFF2-40B4-BE49-F238E27FC236}">
                <a16:creationId xmlns:a16="http://schemas.microsoft.com/office/drawing/2014/main" id="{D8A1A496-2220-A5AA-9919-96345772D18C}"/>
              </a:ext>
            </a:extLst>
          </p:cNvPr>
          <p:cNvGraphicFramePr>
            <a:graphicFrameLocks noGrp="1"/>
          </p:cNvGraphicFramePr>
          <p:nvPr>
            <p:ph idx="1"/>
            <p:extLst>
              <p:ext uri="{D42A27DB-BD31-4B8C-83A1-F6EECF244321}">
                <p14:modId xmlns:p14="http://schemas.microsoft.com/office/powerpoint/2010/main" val="1397760680"/>
              </p:ext>
            </p:extLst>
          </p:nvPr>
        </p:nvGraphicFramePr>
        <p:xfrm>
          <a:off x="92462" y="2791111"/>
          <a:ext cx="5867400" cy="2958465"/>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663710783"/>
                    </a:ext>
                  </a:extLst>
                </a:gridCol>
                <a:gridCol w="838200">
                  <a:extLst>
                    <a:ext uri="{9D8B030D-6E8A-4147-A177-3AD203B41FA5}">
                      <a16:colId xmlns:a16="http://schemas.microsoft.com/office/drawing/2014/main" val="2541209300"/>
                    </a:ext>
                  </a:extLst>
                </a:gridCol>
                <a:gridCol w="838200">
                  <a:extLst>
                    <a:ext uri="{9D8B030D-6E8A-4147-A177-3AD203B41FA5}">
                      <a16:colId xmlns:a16="http://schemas.microsoft.com/office/drawing/2014/main" val="1484048866"/>
                    </a:ext>
                  </a:extLst>
                </a:gridCol>
                <a:gridCol w="838200">
                  <a:extLst>
                    <a:ext uri="{9D8B030D-6E8A-4147-A177-3AD203B41FA5}">
                      <a16:colId xmlns:a16="http://schemas.microsoft.com/office/drawing/2014/main" val="674014482"/>
                    </a:ext>
                  </a:extLst>
                </a:gridCol>
                <a:gridCol w="838200">
                  <a:extLst>
                    <a:ext uri="{9D8B030D-6E8A-4147-A177-3AD203B41FA5}">
                      <a16:colId xmlns:a16="http://schemas.microsoft.com/office/drawing/2014/main" val="2519699941"/>
                    </a:ext>
                  </a:extLst>
                </a:gridCol>
                <a:gridCol w="838200">
                  <a:extLst>
                    <a:ext uri="{9D8B030D-6E8A-4147-A177-3AD203B41FA5}">
                      <a16:colId xmlns:a16="http://schemas.microsoft.com/office/drawing/2014/main" val="1752956250"/>
                    </a:ext>
                  </a:extLst>
                </a:gridCol>
                <a:gridCol w="838200">
                  <a:extLst>
                    <a:ext uri="{9D8B030D-6E8A-4147-A177-3AD203B41FA5}">
                      <a16:colId xmlns:a16="http://schemas.microsoft.com/office/drawing/2014/main" val="1211503628"/>
                    </a:ext>
                  </a:extLst>
                </a:gridCol>
              </a:tblGrid>
              <a:tr h="200025">
                <a:tc gridSpan="7">
                  <a:txBody>
                    <a:bodyPr/>
                    <a:lstStyle/>
                    <a:p>
                      <a:pPr algn="ctr" fontAlgn="b"/>
                      <a:r>
                        <a:rPr lang="en-US" sz="1200" u="none" strike="noStrike">
                          <a:effectLst/>
                        </a:rPr>
                        <a:t>Long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10154800"/>
                  </a:ext>
                </a:extLst>
              </a:tr>
              <a:tr h="200025">
                <a:tc>
                  <a:txBody>
                    <a:bodyPr/>
                    <a:lstStyle/>
                    <a:p>
                      <a:pPr algn="l" fontAlgn="b"/>
                      <a:r>
                        <a:rPr lang="en-US" sz="1200" u="none" strike="noStrike">
                          <a:effectLst/>
                        </a:rPr>
                        <a:t>Bending Angle(º)</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Average Measurement(º)</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Error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Sensitivity</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17065972"/>
                  </a:ext>
                </a:extLst>
              </a:tr>
              <a:tr h="200025">
                <a:tc>
                  <a:txBody>
                    <a:bodyPr/>
                    <a:lstStyle/>
                    <a:p>
                      <a:pPr algn="r" fontAlgn="b"/>
                      <a:r>
                        <a:rPr lang="en-US" altLang="zh-CN" sz="1200" u="none" strike="noStrike">
                          <a:effectLst/>
                        </a:rPr>
                        <a:t>30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255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248.00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726.67%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8.26666667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37283639"/>
                  </a:ext>
                </a:extLst>
              </a:tr>
              <a:tr h="200025">
                <a:tc>
                  <a:txBody>
                    <a:bodyPr/>
                    <a:lstStyle/>
                    <a:p>
                      <a:pPr algn="r" fontAlgn="b"/>
                      <a:r>
                        <a:rPr lang="en-US" altLang="zh-CN" sz="1200" u="none" strike="noStrike">
                          <a:effectLst/>
                        </a:rPr>
                        <a:t>40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34.67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-21.333333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95800191"/>
                  </a:ext>
                </a:extLst>
              </a:tr>
              <a:tr h="200025">
                <a:tc>
                  <a:txBody>
                    <a:bodyPr/>
                    <a:lstStyle/>
                    <a:p>
                      <a:pPr algn="r" fontAlgn="b"/>
                      <a:r>
                        <a:rPr lang="en-US" altLang="zh-CN" sz="1200" u="none" strike="noStrike">
                          <a:effectLst/>
                        </a:rPr>
                        <a:t>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45.67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47590841"/>
                  </a:ext>
                </a:extLst>
              </a:tr>
              <a:tr h="200025">
                <a:tc>
                  <a:txBody>
                    <a:bodyPr/>
                    <a:lstStyle/>
                    <a:p>
                      <a:pPr algn="r" fontAlgn="b"/>
                      <a:r>
                        <a:rPr lang="en-US" altLang="zh-CN" sz="1200" u="none" strike="noStrike">
                          <a:effectLst/>
                        </a:rPr>
                        <a:t>60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56.67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-5.56%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55486453"/>
                  </a:ext>
                </a:extLst>
              </a:tr>
              <a:tr h="200025">
                <a:tc>
                  <a:txBody>
                    <a:bodyPr/>
                    <a:lstStyle/>
                    <a:p>
                      <a:pPr algn="r" fontAlgn="b"/>
                      <a:r>
                        <a:rPr lang="en-US" altLang="zh-CN" sz="1200" u="none" strike="noStrike">
                          <a:effectLst/>
                        </a:rPr>
                        <a:t>70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61.67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-11.90%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73398150"/>
                  </a:ext>
                </a:extLst>
              </a:tr>
              <a:tr h="200025">
                <a:tc>
                  <a:txBody>
                    <a:bodyPr/>
                    <a:lstStyle/>
                    <a:p>
                      <a:pPr algn="r" fontAlgn="b"/>
                      <a:r>
                        <a:rPr lang="en-US" altLang="zh-CN" sz="1200" u="none" strike="noStrike">
                          <a:effectLst/>
                        </a:rPr>
                        <a:t>80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78.67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127616778"/>
                  </a:ext>
                </a:extLst>
              </a:tr>
              <a:tr h="200025">
                <a:tc>
                  <a:txBody>
                    <a:bodyPr/>
                    <a:lstStyle/>
                    <a:p>
                      <a:pPr algn="r" fontAlgn="b"/>
                      <a:r>
                        <a:rPr lang="en-US" altLang="zh-CN" sz="1200" u="none" strike="noStrike">
                          <a:effectLst/>
                        </a:rPr>
                        <a:t>90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103.67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15.19%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23815560"/>
                  </a:ext>
                </a:extLst>
              </a:tr>
              <a:tr h="200025">
                <a:tc>
                  <a:txBody>
                    <a:bodyPr/>
                    <a:lstStyle/>
                    <a:p>
                      <a:pPr algn="r" fontAlgn="b"/>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108.00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0.43333333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50551365"/>
                  </a:ext>
                </a:extLst>
              </a:tr>
              <a:tr h="200025">
                <a:tc>
                  <a:txBody>
                    <a:bodyPr/>
                    <a:lstStyle/>
                    <a:p>
                      <a:pPr algn="r" fontAlgn="b"/>
                      <a:r>
                        <a:rPr lang="en-US" altLang="zh-CN" sz="1200" u="none" strike="noStrike">
                          <a:effectLst/>
                        </a:rPr>
                        <a:t>110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146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134.33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2.63333333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11508791"/>
                  </a:ext>
                </a:extLst>
              </a:tr>
              <a:tr h="200025">
                <a:tc>
                  <a:txBody>
                    <a:bodyPr/>
                    <a:lstStyle/>
                    <a:p>
                      <a:pPr algn="r" fontAlgn="b"/>
                      <a:r>
                        <a:rPr lang="en-US" altLang="zh-CN" sz="1200" u="none" strike="noStrike">
                          <a:effectLst/>
                        </a:rPr>
                        <a:t>120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227.67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89.72%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9.33333333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50714482"/>
                  </a:ext>
                </a:extLst>
              </a:tr>
              <a:tr h="200025">
                <a:tc>
                  <a:txBody>
                    <a:bodyPr/>
                    <a:lstStyle/>
                    <a:p>
                      <a:pPr algn="r" fontAlgn="b"/>
                      <a:r>
                        <a:rPr lang="en-US" altLang="zh-CN" sz="1200" u="none" strike="noStrike">
                          <a:effectLst/>
                        </a:rPr>
                        <a:t>130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137.33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5.64%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-9.0333333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92024303"/>
                  </a:ext>
                </a:extLst>
              </a:tr>
            </a:tbl>
          </a:graphicData>
        </a:graphic>
      </p:graphicFrame>
      <p:graphicFrame>
        <p:nvGraphicFramePr>
          <p:cNvPr id="7" name="图表 6">
            <a:extLst>
              <a:ext uri="{FF2B5EF4-FFF2-40B4-BE49-F238E27FC236}">
                <a16:creationId xmlns:a16="http://schemas.microsoft.com/office/drawing/2014/main" id="{801C4301-B5FB-C977-891A-145FD2F8FC2F}"/>
              </a:ext>
            </a:extLst>
          </p:cNvPr>
          <p:cNvGraphicFramePr>
            <a:graphicFrameLocks/>
          </p:cNvGraphicFramePr>
          <p:nvPr>
            <p:extLst>
              <p:ext uri="{D42A27DB-BD31-4B8C-83A1-F6EECF244321}">
                <p14:modId xmlns:p14="http://schemas.microsoft.com/office/powerpoint/2010/main" val="4071600299"/>
              </p:ext>
            </p:extLst>
          </p:nvPr>
        </p:nvGraphicFramePr>
        <p:xfrm>
          <a:off x="6664712" y="263363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AB1EEC77-0CF7-BBB0-1CCA-EF5DC18E2B6D}"/>
              </a:ext>
            </a:extLst>
          </p:cNvPr>
          <p:cNvSpPr txBox="1"/>
          <p:nvPr/>
        </p:nvSpPr>
        <p:spPr>
          <a:xfrm>
            <a:off x="1092820" y="5911488"/>
            <a:ext cx="4270917" cy="369332"/>
          </a:xfrm>
          <a:prstGeom prst="rect">
            <a:avLst/>
          </a:prstGeom>
          <a:noFill/>
        </p:spPr>
        <p:txBody>
          <a:bodyPr wrap="square" rtlCol="0">
            <a:spAutoFit/>
          </a:bodyPr>
          <a:lstStyle/>
          <a:p>
            <a:r>
              <a:rPr lang="en-US" altLang="zh-CN" dirty="0"/>
              <a:t>The reference sensitivity is 1</a:t>
            </a:r>
            <a:endParaRPr lang="zh-CN" altLang="en-US" dirty="0"/>
          </a:p>
        </p:txBody>
      </p:sp>
    </p:spTree>
    <p:extLst>
      <p:ext uri="{BB962C8B-B14F-4D97-AF65-F5344CB8AC3E}">
        <p14:creationId xmlns:p14="http://schemas.microsoft.com/office/powerpoint/2010/main" val="63765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9DA5-67F4-F64E-9A5E-49FAB5655E1B}"/>
              </a:ext>
            </a:extLst>
          </p:cNvPr>
          <p:cNvSpPr>
            <a:spLocks noGrp="1"/>
          </p:cNvSpPr>
          <p:nvPr>
            <p:ph type="title"/>
          </p:nvPr>
        </p:nvSpPr>
        <p:spPr>
          <a:xfrm>
            <a:off x="242888" y="454025"/>
            <a:ext cx="8029575" cy="1203325"/>
          </a:xfrm>
        </p:spPr>
        <p:txBody>
          <a:bodyPr/>
          <a:lstStyle/>
          <a:p>
            <a:r>
              <a:rPr lang="en-US" sz="3200" b="1" dirty="0">
                <a:latin typeface="Congenial" panose="02000503040000020004" pitchFamily="2" charset="0"/>
              </a:rPr>
              <a:t>Circular Soft Potentiometer</a:t>
            </a:r>
            <a:br>
              <a:rPr lang="en-US" sz="3200" b="1" dirty="0"/>
            </a:br>
            <a:endParaRPr lang="en-US" dirty="0"/>
          </a:p>
        </p:txBody>
      </p:sp>
      <p:pic>
        <p:nvPicPr>
          <p:cNvPr id="2050" name="Picture 2" descr="Softpot Rotary Potentiometer - SEN-08678 - SparkFun Electronics">
            <a:extLst>
              <a:ext uri="{FF2B5EF4-FFF2-40B4-BE49-F238E27FC236}">
                <a16:creationId xmlns:a16="http://schemas.microsoft.com/office/drawing/2014/main" id="{AC1F9336-2C9D-5349-B0DE-2E7E311746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9650" y="650875"/>
            <a:ext cx="3074670" cy="30746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1E4128-A833-5444-9209-A79702E2DF49}"/>
              </a:ext>
            </a:extLst>
          </p:cNvPr>
          <p:cNvSpPr txBox="1"/>
          <p:nvPr/>
        </p:nvSpPr>
        <p:spPr>
          <a:xfrm>
            <a:off x="487679" y="1523999"/>
            <a:ext cx="8570596" cy="4524315"/>
          </a:xfrm>
          <a:prstGeom prst="rect">
            <a:avLst/>
          </a:prstGeom>
          <a:noFill/>
        </p:spPr>
        <p:txBody>
          <a:bodyPr wrap="square" rtlCol="0">
            <a:spAutoFit/>
          </a:bodyPr>
          <a:lstStyle/>
          <a:p>
            <a:r>
              <a:rPr lang="en-US" b="0" i="0" dirty="0">
                <a:effectLst/>
                <a:latin typeface="Congenial" panose="02000503040000020004" pitchFamily="2" charset="0"/>
              </a:rPr>
              <a:t>The </a:t>
            </a:r>
            <a:r>
              <a:rPr lang="en-US" b="0" i="0" dirty="0" err="1">
                <a:effectLst/>
                <a:latin typeface="Congenial" panose="02000503040000020004" pitchFamily="2" charset="0"/>
              </a:rPr>
              <a:t>SoftPot</a:t>
            </a:r>
            <a:r>
              <a:rPr lang="en-US" b="0" i="0" dirty="0">
                <a:effectLst/>
                <a:latin typeface="Congenial" panose="02000503040000020004" pitchFamily="2" charset="0"/>
              </a:rPr>
              <a:t> uses touch to connect the internal resistance to the data pin within the potentiometer. We can think of it as a varying resistance connected in a voltage divider. If we have no contact with the </a:t>
            </a:r>
            <a:r>
              <a:rPr lang="en-US" b="0" i="0" dirty="0" err="1">
                <a:effectLst/>
                <a:latin typeface="Congenial" panose="02000503040000020004" pitchFamily="2" charset="0"/>
              </a:rPr>
              <a:t>SoftPot</a:t>
            </a:r>
            <a:r>
              <a:rPr lang="en-US" b="0" i="0" dirty="0">
                <a:effectLst/>
                <a:latin typeface="Congenial" panose="02000503040000020004" pitchFamily="2" charset="0"/>
              </a:rPr>
              <a:t>, we get close to 0 V running through the data pin:</a:t>
            </a: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endParaRPr lang="en-US" dirty="0">
              <a:latin typeface="Congenial" panose="02000503040000020004" pitchFamily="2" charset="0"/>
            </a:endParaRPr>
          </a:p>
          <a:p>
            <a:pPr algn="l"/>
            <a:r>
              <a:rPr lang="en-US" b="0" i="0" dirty="0">
                <a:effectLst/>
                <a:latin typeface="Congenial" panose="02000503040000020004" pitchFamily="2" charset="0"/>
              </a:rPr>
              <a:t>Depending on the touch location, the resistance of the membrane will change, therefore resulting in a change in voltage (in the case of Arduino, from 0V - 5V). A touch can be visually modeled as shown below:</a:t>
            </a:r>
          </a:p>
          <a:p>
            <a:br>
              <a:rPr lang="en-US" dirty="0">
                <a:latin typeface="Congenial" panose="02000503040000020004" pitchFamily="2" charset="0"/>
              </a:rPr>
            </a:br>
            <a:endParaRPr lang="en-US" dirty="0">
              <a:latin typeface="Congenial" panose="02000503040000020004" pitchFamily="2" charset="0"/>
            </a:endParaRPr>
          </a:p>
        </p:txBody>
      </p:sp>
      <p:pic>
        <p:nvPicPr>
          <p:cNvPr id="1028" name="Picture 4">
            <a:extLst>
              <a:ext uri="{FF2B5EF4-FFF2-40B4-BE49-F238E27FC236}">
                <a16:creationId xmlns:a16="http://schemas.microsoft.com/office/drawing/2014/main" id="{EB111B39-5973-ED48-B4BC-B4AFA942E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4" y="2540428"/>
            <a:ext cx="1574729" cy="1924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FA58A93-6581-9F4E-A21F-7023D7D95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088" y="5042088"/>
            <a:ext cx="1479394" cy="180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71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5E67B1-72A0-4761-A02E-A09E8792A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95F9E2-09E7-4B3C-90CF-8A938F730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4038600"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173F7-A86F-1545-A2B4-D36DBA3CE6C8}"/>
              </a:ext>
            </a:extLst>
          </p:cNvPr>
          <p:cNvSpPr>
            <a:spLocks noGrp="1"/>
          </p:cNvSpPr>
          <p:nvPr>
            <p:ph type="title"/>
          </p:nvPr>
        </p:nvSpPr>
        <p:spPr>
          <a:xfrm>
            <a:off x="1880383" y="1972344"/>
            <a:ext cx="3048000" cy="1840001"/>
          </a:xfrm>
        </p:spPr>
        <p:txBody>
          <a:bodyPr vert="horz" lIns="91440" tIns="45720" rIns="91440" bIns="45720" rtlCol="0" anchor="b">
            <a:normAutofit/>
          </a:bodyPr>
          <a:lstStyle/>
          <a:p>
            <a:pPr algn="ctr"/>
            <a:r>
              <a:rPr lang="en-US" kern="1200" cap="all" spc="300" baseline="0">
                <a:solidFill>
                  <a:schemeClr val="bg2"/>
                </a:solidFill>
                <a:latin typeface="+mj-lt"/>
                <a:ea typeface="+mj-ea"/>
                <a:cs typeface="+mj-cs"/>
              </a:rPr>
              <a:t>Data sheet</a:t>
            </a:r>
          </a:p>
        </p:txBody>
      </p:sp>
      <p:pic>
        <p:nvPicPr>
          <p:cNvPr id="5" name="图片 18">
            <a:extLst>
              <a:ext uri="{FF2B5EF4-FFF2-40B4-BE49-F238E27FC236}">
                <a16:creationId xmlns:a16="http://schemas.microsoft.com/office/drawing/2014/main" id="{16B8801D-B797-CE4A-924A-6E1FA139070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571892" y="1371600"/>
            <a:ext cx="6092283" cy="1127216"/>
          </a:xfrm>
          <a:prstGeom prst="rect">
            <a:avLst/>
          </a:prstGeom>
          <a:noFill/>
        </p:spPr>
      </p:pic>
      <p:pic>
        <p:nvPicPr>
          <p:cNvPr id="4" name="图片 17">
            <a:extLst>
              <a:ext uri="{FF2B5EF4-FFF2-40B4-BE49-F238E27FC236}">
                <a16:creationId xmlns:a16="http://schemas.microsoft.com/office/drawing/2014/main" id="{66AD0648-BED0-D546-ADE6-C98BB5DA955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5568631" y="2498816"/>
            <a:ext cx="6092283" cy="3065643"/>
          </a:xfrm>
          <a:prstGeom prst="rect">
            <a:avLst/>
          </a:prstGeom>
          <a:noFill/>
        </p:spPr>
      </p:pic>
    </p:spTree>
    <p:extLst>
      <p:ext uri="{BB962C8B-B14F-4D97-AF65-F5344CB8AC3E}">
        <p14:creationId xmlns:p14="http://schemas.microsoft.com/office/powerpoint/2010/main" val="80699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11D716-C386-4458-B509-DF66B4C0B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BE3E3-58C1-4A81-90ED-54387D0F1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7818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65927-2FB7-DA4E-8E88-CB3341DC3AD7}"/>
              </a:ext>
            </a:extLst>
          </p:cNvPr>
          <p:cNvSpPr>
            <a:spLocks noGrp="1"/>
          </p:cNvSpPr>
          <p:nvPr>
            <p:ph type="title"/>
          </p:nvPr>
        </p:nvSpPr>
        <p:spPr>
          <a:xfrm>
            <a:off x="685800" y="412652"/>
            <a:ext cx="5410200" cy="1125415"/>
          </a:xfrm>
        </p:spPr>
        <p:txBody>
          <a:bodyPr>
            <a:normAutofit/>
          </a:bodyPr>
          <a:lstStyle/>
          <a:p>
            <a:pPr algn="ctr"/>
            <a:r>
              <a:rPr lang="en-US" altLang="zh-CN" dirty="0"/>
              <a:t>Testing plan</a:t>
            </a:r>
            <a:endParaRPr lang="en-US"/>
          </a:p>
        </p:txBody>
      </p:sp>
      <p:sp>
        <p:nvSpPr>
          <p:cNvPr id="3" name="Content Placeholder 2">
            <a:extLst>
              <a:ext uri="{FF2B5EF4-FFF2-40B4-BE49-F238E27FC236}">
                <a16:creationId xmlns:a16="http://schemas.microsoft.com/office/drawing/2014/main" id="{3BAE99DC-6361-DA42-A435-1E6F827C820A}"/>
              </a:ext>
            </a:extLst>
          </p:cNvPr>
          <p:cNvSpPr>
            <a:spLocks noGrp="1"/>
          </p:cNvSpPr>
          <p:nvPr>
            <p:ph idx="1"/>
          </p:nvPr>
        </p:nvSpPr>
        <p:spPr>
          <a:xfrm>
            <a:off x="685798" y="1817154"/>
            <a:ext cx="5410201" cy="4482670"/>
          </a:xfrm>
        </p:spPr>
        <p:txBody>
          <a:bodyPr>
            <a:normAutofit/>
          </a:bodyPr>
          <a:lstStyle/>
          <a:p>
            <a:pPr marL="683895" marR="0">
              <a:spcBef>
                <a:spcPts val="0"/>
              </a:spcBef>
              <a:spcAft>
                <a:spcPts val="0"/>
              </a:spcAft>
            </a:pPr>
            <a:r>
              <a:rPr lang="en-US" b="1">
                <a:effectLst/>
                <a:latin typeface="Times New Roman" panose="02020603050405020304" pitchFamily="18" charset="0"/>
                <a:ea typeface="DengXian" panose="02010600030101010101" pitchFamily="2" charset="-122"/>
              </a:rPr>
              <a:t>Accuracy:</a:t>
            </a:r>
            <a:r>
              <a:rPr lang="en-US">
                <a:effectLst/>
                <a:latin typeface="Times New Roman" panose="02020603050405020304" pitchFamily="18" charset="0"/>
                <a:ea typeface="DengXian" panose="02010600030101010101" pitchFamily="2" charset="-122"/>
              </a:rPr>
              <a:t> Error between actual measured angle and Arduino displayed measured angle.</a:t>
            </a:r>
            <a:endParaRPr lang="en-US">
              <a:effectLst/>
              <a:latin typeface="Times New Roman" panose="02020603050405020304" pitchFamily="18" charset="0"/>
              <a:ea typeface="Times New Roman" panose="02020603050405020304" pitchFamily="18" charset="0"/>
            </a:endParaRPr>
          </a:p>
          <a:p>
            <a:pPr marL="683895" marR="0">
              <a:spcBef>
                <a:spcPts val="0"/>
              </a:spcBef>
              <a:spcAft>
                <a:spcPts val="0"/>
              </a:spcAft>
            </a:pPr>
            <a:r>
              <a:rPr lang="en-US" b="1">
                <a:effectLst/>
                <a:latin typeface="Times New Roman" panose="02020603050405020304" pitchFamily="18" charset="0"/>
                <a:ea typeface="DengXian" panose="02010600030101010101" pitchFamily="2" charset="-122"/>
              </a:rPr>
              <a:t>Equipment:</a:t>
            </a:r>
            <a:r>
              <a:rPr lang="en-US">
                <a:effectLst/>
                <a:latin typeface="Times New Roman" panose="02020603050405020304" pitchFamily="18" charset="0"/>
                <a:ea typeface="DengXian" panose="02010600030101010101" pitchFamily="2" charset="-122"/>
              </a:rPr>
              <a:t> protractor, Arduino.</a:t>
            </a:r>
            <a:endParaRPr lang="en-US">
              <a:effectLst/>
              <a:latin typeface="Times New Roman" panose="02020603050405020304" pitchFamily="18" charset="0"/>
              <a:ea typeface="Times New Roman" panose="02020603050405020304" pitchFamily="18" charset="0"/>
            </a:endParaRPr>
          </a:p>
          <a:p>
            <a:endParaRPr lang="en-US" dirty="0"/>
          </a:p>
        </p:txBody>
      </p:sp>
      <p:pic>
        <p:nvPicPr>
          <p:cNvPr id="4" name="Picture 4" descr="A picture containing text&#10;&#10;Description automatically generated">
            <a:extLst>
              <a:ext uri="{FF2B5EF4-FFF2-40B4-BE49-F238E27FC236}">
                <a16:creationId xmlns:a16="http://schemas.microsoft.com/office/drawing/2014/main" id="{EEAE4BD4-F6FB-ACDF-584F-D87FB4775C8E}"/>
              </a:ext>
            </a:extLst>
          </p:cNvPr>
          <p:cNvPicPr>
            <a:picLocks noChangeAspect="1"/>
          </p:cNvPicPr>
          <p:nvPr/>
        </p:nvPicPr>
        <p:blipFill rotWithShape="1">
          <a:blip r:embed="rId2"/>
          <a:srcRect l="14759" r="11629"/>
          <a:stretch/>
        </p:blipFill>
        <p:spPr>
          <a:xfrm>
            <a:off x="7467600" y="685800"/>
            <a:ext cx="4038600" cy="5486400"/>
          </a:xfrm>
          <a:prstGeom prst="rect">
            <a:avLst/>
          </a:prstGeom>
        </p:spPr>
      </p:pic>
    </p:spTree>
    <p:extLst>
      <p:ext uri="{BB962C8B-B14F-4D97-AF65-F5344CB8AC3E}">
        <p14:creationId xmlns:p14="http://schemas.microsoft.com/office/powerpoint/2010/main" val="398103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8FAFA-F78B-9C48-A2FB-FF2ADCAE23D3}"/>
              </a:ext>
            </a:extLst>
          </p:cNvPr>
          <p:cNvSpPr>
            <a:spLocks noGrp="1"/>
          </p:cNvSpPr>
          <p:nvPr>
            <p:ph type="title"/>
          </p:nvPr>
        </p:nvSpPr>
        <p:spPr>
          <a:xfrm>
            <a:off x="1371600" y="1020728"/>
            <a:ext cx="9486900" cy="996061"/>
          </a:xfrm>
        </p:spPr>
        <p:txBody>
          <a:bodyPr anchor="b">
            <a:normAutofit/>
          </a:bodyPr>
          <a:lstStyle/>
          <a:p>
            <a:pPr algn="ctr"/>
            <a:r>
              <a:rPr lang="en-US" b="1"/>
              <a:t>Tactile Sensor</a:t>
            </a:r>
            <a:endParaRPr lang="en-US"/>
          </a:p>
        </p:txBody>
      </p:sp>
      <p:sp>
        <p:nvSpPr>
          <p:cNvPr id="3" name="Content Placeholder 2">
            <a:extLst>
              <a:ext uri="{FF2B5EF4-FFF2-40B4-BE49-F238E27FC236}">
                <a16:creationId xmlns:a16="http://schemas.microsoft.com/office/drawing/2014/main" id="{07F67E26-CB0C-AC4A-9C3F-DF23AE4CB695}"/>
              </a:ext>
            </a:extLst>
          </p:cNvPr>
          <p:cNvSpPr>
            <a:spLocks noGrp="1"/>
          </p:cNvSpPr>
          <p:nvPr>
            <p:ph idx="1"/>
          </p:nvPr>
        </p:nvSpPr>
        <p:spPr>
          <a:xfrm>
            <a:off x="1371600" y="2200940"/>
            <a:ext cx="9486901" cy="3577854"/>
          </a:xfrm>
        </p:spPr>
        <p:txBody>
          <a:bodyPr>
            <a:normAutofit/>
          </a:bodyPr>
          <a:lstStyle/>
          <a:p>
            <a:pPr marL="342900" indent="-342900">
              <a:lnSpc>
                <a:spcPct val="90000"/>
              </a:lnSpc>
              <a:buFont typeface="Arial" panose="020B0604020202020204" pitchFamily="34" charset="0"/>
              <a:buChar char="•"/>
            </a:pPr>
            <a:r>
              <a:rPr lang="en-US" sz="2200" b="1" dirty="0"/>
              <a:t>Square FSR</a:t>
            </a:r>
          </a:p>
          <a:p>
            <a:pPr marL="342900" indent="-342900">
              <a:lnSpc>
                <a:spcPct val="90000"/>
              </a:lnSpc>
              <a:buFont typeface="Arial" panose="020B0604020202020204" pitchFamily="34" charset="0"/>
              <a:buChar char="•"/>
            </a:pPr>
            <a:r>
              <a:rPr lang="en-US" sz="2200" b="1" dirty="0"/>
              <a:t>1.</a:t>
            </a:r>
            <a:r>
              <a:rPr lang="en-US" altLang="zh-CN" sz="2200" b="1" dirty="0">
                <a:effectLst/>
                <a:latin typeface="Times New Roman" panose="02020603050405020304" pitchFamily="18" charset="0"/>
                <a:ea typeface="DengXian" panose="02010600030101010101" pitchFamily="2" charset="-122"/>
              </a:rPr>
              <a:t> Resolution	2. Dynamic range	3. Sensitivity</a:t>
            </a:r>
          </a:p>
          <a:p>
            <a:pPr marL="342900" indent="-342900">
              <a:lnSpc>
                <a:spcPct val="90000"/>
              </a:lnSpc>
              <a:buFont typeface="Arial" panose="020B0604020202020204" pitchFamily="34" charset="0"/>
              <a:buChar char="•"/>
            </a:pPr>
            <a:endParaRPr lang="en-US" sz="2200" b="1" dirty="0"/>
          </a:p>
          <a:p>
            <a:pPr marL="342900" indent="-342900">
              <a:lnSpc>
                <a:spcPct val="90000"/>
              </a:lnSpc>
              <a:buFont typeface="Arial" panose="020B0604020202020204" pitchFamily="34" charset="0"/>
              <a:buChar char="•"/>
            </a:pPr>
            <a:r>
              <a:rPr lang="en-US" sz="2200" b="1" dirty="0"/>
              <a:t>Long Flex/Bend Sensor</a:t>
            </a:r>
          </a:p>
          <a:p>
            <a:pPr marL="342900" indent="-342900">
              <a:lnSpc>
                <a:spcPct val="90000"/>
              </a:lnSpc>
              <a:buFont typeface="Arial" panose="020B0604020202020204" pitchFamily="34" charset="0"/>
              <a:buChar char="•"/>
            </a:pPr>
            <a:r>
              <a:rPr lang="en-US" sz="2200" b="1" dirty="0"/>
              <a:t>1. </a:t>
            </a:r>
            <a:r>
              <a:rPr lang="en-US" altLang="zh-CN" sz="2200" b="1" dirty="0">
                <a:effectLst/>
                <a:latin typeface="Times New Roman" panose="02020603050405020304" pitchFamily="18" charset="0"/>
                <a:ea typeface="等线" panose="02010600030101010101" pitchFamily="2" charset="-122"/>
              </a:rPr>
              <a:t>Sensitivity	2. </a:t>
            </a:r>
            <a:r>
              <a:rPr lang="en-US" altLang="zh-CN" sz="2200" b="1" dirty="0">
                <a:effectLst/>
                <a:latin typeface="Times New Roman" panose="02020603050405020304" pitchFamily="18" charset="0"/>
                <a:ea typeface="DengXian" panose="02010600030101010101" pitchFamily="2" charset="-122"/>
              </a:rPr>
              <a:t>Dynamic range</a:t>
            </a:r>
          </a:p>
          <a:p>
            <a:pPr marL="342900" indent="-342900">
              <a:lnSpc>
                <a:spcPct val="90000"/>
              </a:lnSpc>
              <a:buFont typeface="Arial" panose="020B0604020202020204" pitchFamily="34" charset="0"/>
              <a:buChar char="•"/>
            </a:pPr>
            <a:endParaRPr lang="en-US" sz="2200" b="1" dirty="0"/>
          </a:p>
          <a:p>
            <a:pPr marL="342900" indent="-342900">
              <a:lnSpc>
                <a:spcPct val="90000"/>
              </a:lnSpc>
            </a:pPr>
            <a:r>
              <a:rPr lang="en-US" sz="2200" b="1" dirty="0"/>
              <a:t>Circular Soft Potentiometer</a:t>
            </a:r>
          </a:p>
          <a:p>
            <a:pPr marL="342900" indent="-342900">
              <a:lnSpc>
                <a:spcPct val="90000"/>
              </a:lnSpc>
            </a:pPr>
            <a:r>
              <a:rPr lang="en-US" sz="2200" b="1" dirty="0"/>
              <a:t>1.</a:t>
            </a:r>
            <a:r>
              <a:rPr lang="en-US" altLang="zh-CN" sz="2200" b="1" dirty="0">
                <a:effectLst/>
                <a:latin typeface="Times New Roman" panose="02020603050405020304" pitchFamily="18" charset="0"/>
                <a:ea typeface="DengXian" panose="02010600030101010101" pitchFamily="2" charset="-122"/>
              </a:rPr>
              <a:t> Accuracy	             2.</a:t>
            </a:r>
            <a:r>
              <a:rPr lang="en-US" altLang="zh-CN" sz="2200" b="1" dirty="0">
                <a:latin typeface="Times New Roman" panose="02020603050405020304" pitchFamily="18" charset="0"/>
                <a:ea typeface="DengXian" panose="02010600030101010101" pitchFamily="2" charset="-122"/>
              </a:rPr>
              <a:t> Linearity</a:t>
            </a:r>
            <a:endParaRPr lang="en-US" sz="2200" b="1" dirty="0"/>
          </a:p>
          <a:p>
            <a:pPr marL="0" indent="0">
              <a:lnSpc>
                <a:spcPct val="90000"/>
              </a:lnSpc>
              <a:buNone/>
            </a:pPr>
            <a:endParaRPr lang="en-US" sz="2200" dirty="0"/>
          </a:p>
        </p:txBody>
      </p:sp>
    </p:spTree>
    <p:extLst>
      <p:ext uri="{BB962C8B-B14F-4D97-AF65-F5344CB8AC3E}">
        <p14:creationId xmlns:p14="http://schemas.microsoft.com/office/powerpoint/2010/main" val="2897293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345A9C-E07D-45D3-A710-DDECB3F99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86F52C2-1E4F-E9E0-9264-5786C24CDB54}"/>
              </a:ext>
            </a:extLst>
          </p:cNvPr>
          <p:cNvSpPr>
            <a:spLocks noGrp="1"/>
          </p:cNvSpPr>
          <p:nvPr>
            <p:ph type="title"/>
          </p:nvPr>
        </p:nvSpPr>
        <p:spPr>
          <a:xfrm>
            <a:off x="1371600" y="1073834"/>
            <a:ext cx="9486900" cy="900332"/>
          </a:xfrm>
        </p:spPr>
        <p:txBody>
          <a:bodyPr anchor="ctr">
            <a:normAutofit/>
          </a:bodyPr>
          <a:lstStyle/>
          <a:p>
            <a:pPr algn="ctr"/>
            <a:r>
              <a:rPr lang="en-US" altLang="zh-CN" b="1">
                <a:effectLst/>
                <a:latin typeface="Times New Roman" panose="02020603050405020304" pitchFamily="18" charset="0"/>
                <a:ea typeface="DengXian" panose="02010600030101010101" pitchFamily="2" charset="-122"/>
              </a:rPr>
              <a:t>Accuracy</a:t>
            </a:r>
            <a:endParaRPr lang="zh-CN" altLang="en-US"/>
          </a:p>
        </p:txBody>
      </p:sp>
      <p:graphicFrame>
        <p:nvGraphicFramePr>
          <p:cNvPr id="4" name="内容占位符 3">
            <a:extLst>
              <a:ext uri="{FF2B5EF4-FFF2-40B4-BE49-F238E27FC236}">
                <a16:creationId xmlns:a16="http://schemas.microsoft.com/office/drawing/2014/main" id="{DD33464E-3C4B-AEB6-4477-6E9480900086}"/>
              </a:ext>
            </a:extLst>
          </p:cNvPr>
          <p:cNvGraphicFramePr>
            <a:graphicFrameLocks noGrp="1"/>
          </p:cNvGraphicFramePr>
          <p:nvPr>
            <p:ph idx="1"/>
            <p:extLst>
              <p:ext uri="{D42A27DB-BD31-4B8C-83A1-F6EECF244321}">
                <p14:modId xmlns:p14="http://schemas.microsoft.com/office/powerpoint/2010/main" val="2589330663"/>
              </p:ext>
            </p:extLst>
          </p:nvPr>
        </p:nvGraphicFramePr>
        <p:xfrm>
          <a:off x="1560953" y="2236763"/>
          <a:ext cx="9121915" cy="3366873"/>
        </p:xfrm>
        <a:graphic>
          <a:graphicData uri="http://schemas.openxmlformats.org/drawingml/2006/table">
            <a:tbl>
              <a:tblPr firstRow="1" bandRow="1">
                <a:tableStyleId>{5C22544A-7EE6-4342-B048-85BDC9FD1C3A}</a:tableStyleId>
              </a:tblPr>
              <a:tblGrid>
                <a:gridCol w="1438117">
                  <a:extLst>
                    <a:ext uri="{9D8B030D-6E8A-4147-A177-3AD203B41FA5}">
                      <a16:colId xmlns:a16="http://schemas.microsoft.com/office/drawing/2014/main" val="3957615704"/>
                    </a:ext>
                  </a:extLst>
                </a:gridCol>
                <a:gridCol w="1438117">
                  <a:extLst>
                    <a:ext uri="{9D8B030D-6E8A-4147-A177-3AD203B41FA5}">
                      <a16:colId xmlns:a16="http://schemas.microsoft.com/office/drawing/2014/main" val="446568960"/>
                    </a:ext>
                  </a:extLst>
                </a:gridCol>
                <a:gridCol w="1438117">
                  <a:extLst>
                    <a:ext uri="{9D8B030D-6E8A-4147-A177-3AD203B41FA5}">
                      <a16:colId xmlns:a16="http://schemas.microsoft.com/office/drawing/2014/main" val="611936107"/>
                    </a:ext>
                  </a:extLst>
                </a:gridCol>
                <a:gridCol w="1438117">
                  <a:extLst>
                    <a:ext uri="{9D8B030D-6E8A-4147-A177-3AD203B41FA5}">
                      <a16:colId xmlns:a16="http://schemas.microsoft.com/office/drawing/2014/main" val="1035315703"/>
                    </a:ext>
                  </a:extLst>
                </a:gridCol>
                <a:gridCol w="1917614">
                  <a:extLst>
                    <a:ext uri="{9D8B030D-6E8A-4147-A177-3AD203B41FA5}">
                      <a16:colId xmlns:a16="http://schemas.microsoft.com/office/drawing/2014/main" val="1524502027"/>
                    </a:ext>
                  </a:extLst>
                </a:gridCol>
                <a:gridCol w="1451833">
                  <a:extLst>
                    <a:ext uri="{9D8B030D-6E8A-4147-A177-3AD203B41FA5}">
                      <a16:colId xmlns:a16="http://schemas.microsoft.com/office/drawing/2014/main" val="4185035004"/>
                    </a:ext>
                  </a:extLst>
                </a:gridCol>
              </a:tblGrid>
              <a:tr h="311786">
                <a:tc gridSpan="6">
                  <a:txBody>
                    <a:bodyPr/>
                    <a:lstStyle/>
                    <a:p>
                      <a:pPr algn="ctr" fontAlgn="b"/>
                      <a:r>
                        <a:rPr lang="en-US" sz="1600" u="none" strike="noStrike" dirty="0">
                          <a:effectLst/>
                        </a:rPr>
                        <a:t>Circle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12969" marR="12969" marT="12969"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93310987"/>
                  </a:ext>
                </a:extLst>
              </a:tr>
              <a:tr h="560799">
                <a:tc>
                  <a:txBody>
                    <a:bodyPr/>
                    <a:lstStyle/>
                    <a:p>
                      <a:pPr algn="l" fontAlgn="b"/>
                      <a:r>
                        <a:rPr lang="en-US" sz="1600" u="none" strike="noStrike">
                          <a:effectLst/>
                        </a:rPr>
                        <a:t>Angle(º)</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dirty="0">
                          <a:effectLst/>
                        </a:rPr>
                        <a:t>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l" fontAlgn="b"/>
                      <a:r>
                        <a:rPr lang="en-US" sz="1600" u="none" strike="noStrike">
                          <a:effectLst/>
                        </a:rPr>
                        <a:t>Average Measurement(º)</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l" fontAlgn="b"/>
                      <a:r>
                        <a:rPr lang="en-US" sz="1600" u="none" strike="noStrike">
                          <a:effectLst/>
                        </a:rPr>
                        <a:t>Error</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547460452"/>
                  </a:ext>
                </a:extLst>
              </a:tr>
              <a:tr h="311786">
                <a:tc>
                  <a:txBody>
                    <a:bodyPr/>
                    <a:lstStyle/>
                    <a:p>
                      <a:pPr algn="r" fontAlgn="b"/>
                      <a:r>
                        <a:rPr lang="en-US" altLang="zh-CN" sz="1600" u="none" strike="noStrike">
                          <a:effectLst/>
                        </a:rPr>
                        <a:t>30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dirty="0">
                          <a:effectLst/>
                        </a:rPr>
                        <a:t>21.11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20.06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20.76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20.64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-31.19%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735924165"/>
                  </a:ext>
                </a:extLst>
              </a:tr>
              <a:tr h="311786">
                <a:tc>
                  <a:txBody>
                    <a:bodyPr/>
                    <a:lstStyle/>
                    <a:p>
                      <a:pPr algn="r" fontAlgn="b"/>
                      <a:r>
                        <a:rPr lang="en-US" altLang="zh-CN" sz="1600" u="none" strike="noStrike">
                          <a:effectLst/>
                        </a:rPr>
                        <a:t>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58.06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58.42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58.77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58.42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-2.64%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993118068"/>
                  </a:ext>
                </a:extLst>
              </a:tr>
              <a:tr h="311786">
                <a:tc>
                  <a:txBody>
                    <a:bodyPr/>
                    <a:lstStyle/>
                    <a:p>
                      <a:pPr algn="r" fontAlgn="b"/>
                      <a:r>
                        <a:rPr lang="en-US" altLang="zh-CN" sz="1600" u="none" strike="noStrike">
                          <a:effectLst/>
                        </a:rPr>
                        <a:t>90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92.55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dirty="0">
                          <a:effectLst/>
                        </a:rPr>
                        <a:t>92.55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92.67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2.96%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3320904139"/>
                  </a:ext>
                </a:extLst>
              </a:tr>
              <a:tr h="311786">
                <a:tc>
                  <a:txBody>
                    <a:bodyPr/>
                    <a:lstStyle/>
                    <a:p>
                      <a:pPr algn="r" fontAlgn="b"/>
                      <a:r>
                        <a:rPr lang="en-US" altLang="zh-CN" sz="1600" u="none" strike="noStrike">
                          <a:effectLst/>
                        </a:rPr>
                        <a:t>120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122.82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123.87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dirty="0">
                          <a:effectLst/>
                        </a:rPr>
                        <a:t>123.17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123.29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2830907444"/>
                  </a:ext>
                </a:extLst>
              </a:tr>
              <a:tr h="311786">
                <a:tc>
                  <a:txBody>
                    <a:bodyPr/>
                    <a:lstStyle/>
                    <a:p>
                      <a:pPr algn="r" fontAlgn="b"/>
                      <a:r>
                        <a:rPr lang="en-US" altLang="zh-CN" sz="1600" u="none" strike="noStrike">
                          <a:effectLst/>
                        </a:rPr>
                        <a:t>150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157.3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156.25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dirty="0">
                          <a:effectLst/>
                        </a:rPr>
                        <a:t>155.54</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156.36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4.24%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904101505"/>
                  </a:ext>
                </a:extLst>
              </a:tr>
              <a:tr h="311786">
                <a:tc>
                  <a:txBody>
                    <a:bodyPr/>
                    <a:lstStyle/>
                    <a:p>
                      <a:pPr algn="r" fontAlgn="b"/>
                      <a:r>
                        <a:rPr lang="en-US" altLang="zh-CN" sz="1600" u="none" strike="noStrike">
                          <a:effectLst/>
                        </a:rPr>
                        <a:t>180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188.27</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188.62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187.92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dirty="0">
                          <a:effectLst/>
                        </a:rPr>
                        <a:t>188.27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4.59%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463312003"/>
                  </a:ext>
                </a:extLst>
              </a:tr>
              <a:tr h="311786">
                <a:tc>
                  <a:txBody>
                    <a:bodyPr/>
                    <a:lstStyle/>
                    <a:p>
                      <a:pPr algn="r" fontAlgn="b"/>
                      <a:r>
                        <a:rPr lang="en-US" altLang="zh-CN" sz="1600" u="none" strike="noStrike">
                          <a:effectLst/>
                        </a:rPr>
                        <a:t>270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274.49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275.54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275.19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dirty="0">
                          <a:effectLst/>
                        </a:rPr>
                        <a:t>275.07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1.88%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199854876"/>
                  </a:ext>
                </a:extLst>
              </a:tr>
              <a:tr h="311786">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a:effectLst/>
                        </a:rPr>
                        <a:t>360.00 </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12969" marR="12969" marT="12969" marB="0" anchor="b"/>
                </a:tc>
                <a:tc>
                  <a:txBody>
                    <a:bodyPr/>
                    <a:lstStyle/>
                    <a:p>
                      <a:pPr algn="r" fontAlgn="b"/>
                      <a:r>
                        <a:rPr lang="en-US" altLang="zh-CN" sz="1600" u="none" strike="noStrike" dirty="0">
                          <a:effectLst/>
                        </a:rPr>
                        <a:t>0.00%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12969" marR="12969" marT="12969" marB="0" anchor="b"/>
                </a:tc>
                <a:extLst>
                  <a:ext uri="{0D108BD9-81ED-4DB2-BD59-A6C34878D82A}">
                    <a16:rowId xmlns:a16="http://schemas.microsoft.com/office/drawing/2014/main" val="1241647966"/>
                  </a:ext>
                </a:extLst>
              </a:tr>
            </a:tbl>
          </a:graphicData>
        </a:graphic>
      </p:graphicFrame>
    </p:spTree>
    <p:extLst>
      <p:ext uri="{BB962C8B-B14F-4D97-AF65-F5344CB8AC3E}">
        <p14:creationId xmlns:p14="http://schemas.microsoft.com/office/powerpoint/2010/main" val="393303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65927-2FB7-DA4E-8E88-CB3341DC3AD7}"/>
              </a:ext>
            </a:extLst>
          </p:cNvPr>
          <p:cNvSpPr>
            <a:spLocks noGrp="1"/>
          </p:cNvSpPr>
          <p:nvPr>
            <p:ph type="title"/>
          </p:nvPr>
        </p:nvSpPr>
        <p:spPr>
          <a:xfrm>
            <a:off x="1371600" y="1371600"/>
            <a:ext cx="2705100" cy="4114800"/>
          </a:xfrm>
        </p:spPr>
        <p:txBody>
          <a:bodyPr anchor="ctr">
            <a:normAutofit/>
          </a:bodyPr>
          <a:lstStyle/>
          <a:p>
            <a:pPr algn="ctr"/>
            <a:r>
              <a:rPr lang="en-US" altLang="zh-CN">
                <a:solidFill>
                  <a:schemeClr val="bg2"/>
                </a:solidFill>
              </a:rPr>
              <a:t>Testing plan</a:t>
            </a:r>
            <a:endParaRPr lang="en-US">
              <a:solidFill>
                <a:schemeClr val="bg2"/>
              </a:solidFill>
            </a:endParaRPr>
          </a:p>
        </p:txBody>
      </p:sp>
      <p:graphicFrame>
        <p:nvGraphicFramePr>
          <p:cNvPr id="5" name="Content Placeholder 2">
            <a:extLst>
              <a:ext uri="{FF2B5EF4-FFF2-40B4-BE49-F238E27FC236}">
                <a16:creationId xmlns:a16="http://schemas.microsoft.com/office/drawing/2014/main" id="{01238C2B-93BD-736D-7EA9-F9C66C13CC49}"/>
              </a:ext>
            </a:extLst>
          </p:cNvPr>
          <p:cNvGraphicFramePr>
            <a:graphicFrameLocks noGrp="1"/>
          </p:cNvGraphicFramePr>
          <p:nvPr>
            <p:ph idx="1"/>
            <p:extLst>
              <p:ext uri="{D42A27DB-BD31-4B8C-83A1-F6EECF244321}">
                <p14:modId xmlns:p14="http://schemas.microsoft.com/office/powerpoint/2010/main" val="1671168863"/>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413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E646A7-D148-4320-A501-0291AA75A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10820400" cy="13716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7D85774-6761-E9D3-BDF7-DBA206A43FED}"/>
              </a:ext>
            </a:extLst>
          </p:cNvPr>
          <p:cNvSpPr>
            <a:spLocks noGrp="1"/>
          </p:cNvSpPr>
          <p:nvPr>
            <p:ph type="title"/>
          </p:nvPr>
        </p:nvSpPr>
        <p:spPr>
          <a:xfrm>
            <a:off x="1395045" y="947223"/>
            <a:ext cx="9394874" cy="928467"/>
          </a:xfrm>
        </p:spPr>
        <p:txBody>
          <a:bodyPr anchor="ctr">
            <a:normAutofit/>
          </a:bodyPr>
          <a:lstStyle/>
          <a:p>
            <a:pPr algn="ctr"/>
            <a:r>
              <a:rPr lang="en-US" altLang="zh-CN" b="1">
                <a:latin typeface="Times New Roman" panose="02020603050405020304" pitchFamily="18" charset="0"/>
                <a:ea typeface="DengXian" panose="02010600030101010101" pitchFamily="2" charset="-122"/>
              </a:rPr>
              <a:t>Linearity</a:t>
            </a:r>
            <a:endParaRPr lang="zh-CN" altLang="en-US"/>
          </a:p>
        </p:txBody>
      </p:sp>
      <p:graphicFrame>
        <p:nvGraphicFramePr>
          <p:cNvPr id="4" name="内容占位符 3">
            <a:extLst>
              <a:ext uri="{FF2B5EF4-FFF2-40B4-BE49-F238E27FC236}">
                <a16:creationId xmlns:a16="http://schemas.microsoft.com/office/drawing/2014/main" id="{918DBF35-B240-1218-FC76-F2506A56D982}"/>
              </a:ext>
            </a:extLst>
          </p:cNvPr>
          <p:cNvGraphicFramePr>
            <a:graphicFrameLocks noGrp="1"/>
          </p:cNvGraphicFramePr>
          <p:nvPr>
            <p:ph idx="1"/>
            <p:extLst>
              <p:ext uri="{D42A27DB-BD31-4B8C-83A1-F6EECF244321}">
                <p14:modId xmlns:p14="http://schemas.microsoft.com/office/powerpoint/2010/main" val="201505583"/>
              </p:ext>
            </p:extLst>
          </p:nvPr>
        </p:nvGraphicFramePr>
        <p:xfrm>
          <a:off x="685800" y="2696308"/>
          <a:ext cx="10820400" cy="34758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8540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A8286-70CE-565E-E4CD-1AE96877981E}"/>
              </a:ext>
            </a:extLst>
          </p:cNvPr>
          <p:cNvSpPr>
            <a:spLocks noGrp="1"/>
          </p:cNvSpPr>
          <p:nvPr>
            <p:ph type="title"/>
          </p:nvPr>
        </p:nvSpPr>
        <p:spPr>
          <a:xfrm>
            <a:off x="713678" y="685800"/>
            <a:ext cx="10144822" cy="819615"/>
          </a:xfrm>
        </p:spPr>
        <p:txBody>
          <a:bodyPr>
            <a:normAutofit/>
          </a:bodyPr>
          <a:lstStyle/>
          <a:p>
            <a:r>
              <a:rPr lang="en-US" altLang="zh-CN" sz="4000" b="1" dirty="0"/>
              <a:t>conclusion</a:t>
            </a:r>
            <a:endParaRPr lang="zh-CN" altLang="en-US" sz="4000" b="1" dirty="0"/>
          </a:p>
        </p:txBody>
      </p:sp>
      <p:graphicFrame>
        <p:nvGraphicFramePr>
          <p:cNvPr id="28" name="内容占位符 2">
            <a:extLst>
              <a:ext uri="{FF2B5EF4-FFF2-40B4-BE49-F238E27FC236}">
                <a16:creationId xmlns:a16="http://schemas.microsoft.com/office/drawing/2014/main" id="{BD544660-B338-BD3F-0BBE-14239272184B}"/>
              </a:ext>
            </a:extLst>
          </p:cNvPr>
          <p:cNvGraphicFramePr>
            <a:graphicFrameLocks noGrp="1"/>
          </p:cNvGraphicFramePr>
          <p:nvPr>
            <p:ph idx="1"/>
            <p:extLst>
              <p:ext uri="{D42A27DB-BD31-4B8C-83A1-F6EECF244321}">
                <p14:modId xmlns:p14="http://schemas.microsoft.com/office/powerpoint/2010/main" val="965695315"/>
              </p:ext>
            </p:extLst>
          </p:nvPr>
        </p:nvGraphicFramePr>
        <p:xfrm>
          <a:off x="713679" y="1505415"/>
          <a:ext cx="10537902" cy="5107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291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C3C99E4-5190-435E-AEF7-59F84F9CC900}"/>
              </a:ext>
            </a:extLst>
          </p:cNvPr>
          <p:cNvSpPr>
            <a:spLocks noGrp="1"/>
          </p:cNvSpPr>
          <p:nvPr>
            <p:ph type="title"/>
          </p:nvPr>
        </p:nvSpPr>
        <p:spPr>
          <a:xfrm>
            <a:off x="2057400" y="2057400"/>
            <a:ext cx="8115300" cy="1713216"/>
          </a:xfrm>
        </p:spPr>
        <p:txBody>
          <a:bodyPr vert="horz" lIns="91440" tIns="45720" rIns="91440" bIns="45720" rtlCol="0" anchor="b">
            <a:normAutofit/>
          </a:bodyPr>
          <a:lstStyle/>
          <a:p>
            <a:pPr algn="ctr"/>
            <a:r>
              <a:rPr lang="en-US" altLang="zh-CN" sz="3600" kern="1200" cap="all" spc="300" baseline="0">
                <a:solidFill>
                  <a:schemeClr val="bg2"/>
                </a:solidFill>
                <a:latin typeface="+mj-lt"/>
                <a:ea typeface="+mj-ea"/>
                <a:cs typeface="+mj-cs"/>
              </a:rPr>
              <a:t>That’s all</a:t>
            </a:r>
            <a:br>
              <a:rPr lang="en-US" altLang="zh-CN" sz="3600" kern="1200" cap="all" spc="300" baseline="0">
                <a:solidFill>
                  <a:schemeClr val="bg2"/>
                </a:solidFill>
                <a:latin typeface="+mj-lt"/>
                <a:ea typeface="+mj-ea"/>
                <a:cs typeface="+mj-cs"/>
              </a:rPr>
            </a:br>
            <a:br>
              <a:rPr lang="en-US" altLang="zh-CN" sz="3600" kern="1200" cap="all" spc="300" baseline="0">
                <a:solidFill>
                  <a:schemeClr val="bg2"/>
                </a:solidFill>
                <a:latin typeface="+mj-lt"/>
                <a:ea typeface="+mj-ea"/>
                <a:cs typeface="+mj-cs"/>
              </a:rPr>
            </a:br>
            <a:r>
              <a:rPr lang="en-US" altLang="zh-CN" sz="3600" kern="1200" cap="all" spc="300" baseline="0">
                <a:solidFill>
                  <a:schemeClr val="bg2"/>
                </a:solidFill>
                <a:latin typeface="+mj-lt"/>
                <a:ea typeface="+mj-ea"/>
                <a:cs typeface="+mj-cs"/>
              </a:rPr>
              <a:t>Thank you!</a:t>
            </a:r>
          </a:p>
        </p:txBody>
      </p:sp>
    </p:spTree>
    <p:extLst>
      <p:ext uri="{BB962C8B-B14F-4D97-AF65-F5344CB8AC3E}">
        <p14:creationId xmlns:p14="http://schemas.microsoft.com/office/powerpoint/2010/main" val="197596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19A3-8FBF-354A-A4D9-4464DD19627D}"/>
              </a:ext>
            </a:extLst>
          </p:cNvPr>
          <p:cNvSpPr>
            <a:spLocks noGrp="1"/>
          </p:cNvSpPr>
          <p:nvPr>
            <p:ph type="title"/>
          </p:nvPr>
        </p:nvSpPr>
        <p:spPr>
          <a:xfrm>
            <a:off x="528637" y="414338"/>
            <a:ext cx="9486900" cy="1371600"/>
          </a:xfrm>
        </p:spPr>
        <p:txBody>
          <a:bodyPr/>
          <a:lstStyle/>
          <a:p>
            <a:r>
              <a:rPr lang="en-US" sz="3200" b="1" dirty="0">
                <a:latin typeface="Congenial" panose="020F0502020204030204" pitchFamily="34" charset="0"/>
                <a:cs typeface="Congenial" panose="020F0502020204030204" pitchFamily="34" charset="0"/>
              </a:rPr>
              <a:t>Square FSR</a:t>
            </a:r>
            <a:br>
              <a:rPr lang="en-US" sz="3200" b="1" dirty="0"/>
            </a:br>
            <a:endParaRPr lang="en-US" dirty="0"/>
          </a:p>
        </p:txBody>
      </p:sp>
      <p:pic>
        <p:nvPicPr>
          <p:cNvPr id="1026" name="Picture 2">
            <a:extLst>
              <a:ext uri="{FF2B5EF4-FFF2-40B4-BE49-F238E27FC236}">
                <a16:creationId xmlns:a16="http://schemas.microsoft.com/office/drawing/2014/main" id="{5B2E76F2-7E92-964B-A173-554396C3DA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2639" y="1100138"/>
            <a:ext cx="3314700" cy="3101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ECDD96-DAAB-2D4C-A6AB-7C616B764528}"/>
              </a:ext>
            </a:extLst>
          </p:cNvPr>
          <p:cNvSpPr txBox="1"/>
          <p:nvPr/>
        </p:nvSpPr>
        <p:spPr>
          <a:xfrm>
            <a:off x="732259" y="2146161"/>
            <a:ext cx="6900672" cy="2796984"/>
          </a:xfrm>
          <a:prstGeom prst="rect">
            <a:avLst/>
          </a:prstGeom>
          <a:noFill/>
        </p:spPr>
        <p:txBody>
          <a:bodyPr wrap="square" rtlCol="0">
            <a:spAutoFit/>
          </a:bodyPr>
          <a:lstStyle/>
          <a:p>
            <a:pPr marL="0" marR="0">
              <a:lnSpc>
                <a:spcPct val="150000"/>
              </a:lnSpc>
              <a:spcBef>
                <a:spcPts val="0"/>
              </a:spcBef>
              <a:spcAft>
                <a:spcPts val="0"/>
              </a:spcAft>
            </a:pPr>
            <a:r>
              <a:rPr lang="en-US" sz="2400" spc="20" dirty="0">
                <a:solidFill>
                  <a:srgbClr val="000000"/>
                </a:solidFill>
                <a:effectLst/>
                <a:latin typeface="Times New Roman" panose="02020603050405020304" pitchFamily="18" charset="0"/>
                <a:ea typeface="Times New Roman" panose="02020603050405020304" pitchFamily="18" charset="0"/>
              </a:rPr>
              <a:t>FSRs are sensors that allow you to detect physical pressure, squeezing and weight. FSRs are basically a resistor that changes its resistive value (in ohms Ω) depending on how much its pressed. Note that this sensor can't detect </a:t>
            </a:r>
            <a:r>
              <a:rPr lang="en-US" sz="2400" spc="20" dirty="0">
                <a:solidFill>
                  <a:srgbClr val="000000"/>
                </a:solidFill>
                <a:latin typeface="Times New Roman" panose="02020603050405020304" pitchFamily="18" charset="0"/>
                <a:ea typeface="Times New Roman" panose="02020603050405020304" pitchFamily="18" charset="0"/>
              </a:rPr>
              <a:t>where</a:t>
            </a:r>
            <a:r>
              <a:rPr lang="en-US" sz="2400" spc="20" dirty="0">
                <a:solidFill>
                  <a:srgbClr val="000000"/>
                </a:solidFill>
                <a:effectLst/>
                <a:latin typeface="Times New Roman" panose="02020603050405020304" pitchFamily="18" charset="0"/>
                <a:ea typeface="Times New Roman" panose="02020603050405020304" pitchFamily="18" charset="0"/>
              </a:rPr>
              <a:t> on the square you pressed. </a:t>
            </a:r>
            <a:endParaRPr lang="en-US" sz="2400" dirty="0"/>
          </a:p>
        </p:txBody>
      </p:sp>
    </p:spTree>
    <p:extLst>
      <p:ext uri="{BB962C8B-B14F-4D97-AF65-F5344CB8AC3E}">
        <p14:creationId xmlns:p14="http://schemas.microsoft.com/office/powerpoint/2010/main" val="282012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F7BD7-9A5A-D849-9E06-B87FFF3FEBB6}"/>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Data sheet</a:t>
            </a:r>
          </a:p>
        </p:txBody>
      </p:sp>
      <p:pic>
        <p:nvPicPr>
          <p:cNvPr id="4" name="图片 8">
            <a:extLst>
              <a:ext uri="{FF2B5EF4-FFF2-40B4-BE49-F238E27FC236}">
                <a16:creationId xmlns:a16="http://schemas.microsoft.com/office/drawing/2014/main" id="{1B101CCC-4C2E-154C-965F-F6C3F70B415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4962293" y="949340"/>
            <a:ext cx="7088529" cy="5038865"/>
          </a:xfrm>
          <a:prstGeom prst="rect">
            <a:avLst/>
          </a:prstGeom>
          <a:noFill/>
        </p:spPr>
      </p:pic>
    </p:spTree>
    <p:extLst>
      <p:ext uri="{BB962C8B-B14F-4D97-AF65-F5344CB8AC3E}">
        <p14:creationId xmlns:p14="http://schemas.microsoft.com/office/powerpoint/2010/main" val="2242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546713-DF96-41B2-8180-3EEC5B802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794E3E-966D-43D0-B426-D33988B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F83CF-38DA-E645-8FA2-D1CF9189B9D1}"/>
              </a:ext>
            </a:extLst>
          </p:cNvPr>
          <p:cNvSpPr>
            <a:spLocks noGrp="1"/>
          </p:cNvSpPr>
          <p:nvPr>
            <p:ph type="title"/>
          </p:nvPr>
        </p:nvSpPr>
        <p:spPr>
          <a:xfrm>
            <a:off x="698528" y="511126"/>
            <a:ext cx="6083272" cy="1031634"/>
          </a:xfrm>
        </p:spPr>
        <p:txBody>
          <a:bodyPr>
            <a:normAutofit/>
          </a:bodyPr>
          <a:lstStyle/>
          <a:p>
            <a:pPr algn="ctr"/>
            <a:r>
              <a:rPr lang="en-US" dirty="0"/>
              <a:t>Testing plan</a:t>
            </a:r>
          </a:p>
        </p:txBody>
      </p:sp>
      <p:sp>
        <p:nvSpPr>
          <p:cNvPr id="3" name="Content Placeholder 2">
            <a:extLst>
              <a:ext uri="{FF2B5EF4-FFF2-40B4-BE49-F238E27FC236}">
                <a16:creationId xmlns:a16="http://schemas.microsoft.com/office/drawing/2014/main" id="{151476C0-8F77-764B-9536-5138173D7B59}"/>
              </a:ext>
            </a:extLst>
          </p:cNvPr>
          <p:cNvSpPr>
            <a:spLocks noGrp="1"/>
          </p:cNvSpPr>
          <p:nvPr>
            <p:ph idx="1"/>
          </p:nvPr>
        </p:nvSpPr>
        <p:spPr>
          <a:xfrm>
            <a:off x="685801" y="1829287"/>
            <a:ext cx="6083272" cy="4342914"/>
          </a:xfrm>
        </p:spPr>
        <p:txBody>
          <a:bodyPr>
            <a:normAutofit/>
          </a:bodyPr>
          <a:lstStyle/>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Resolution:</a:t>
            </a:r>
            <a:r>
              <a:rPr lang="en-US" dirty="0">
                <a:effectLst/>
                <a:latin typeface="Times New Roman" panose="02020603050405020304" pitchFamily="18" charset="0"/>
                <a:ea typeface="DengXian" panose="02010600030101010101" pitchFamily="2" charset="-122"/>
              </a:rPr>
              <a:t>  To test this, we design to adding water into an empty bottle and increase the weight a little at a time, in other words, to use gravity as pressure, to test how much pressure is required each time to make the sensor sense the pressure change.</a:t>
            </a:r>
          </a:p>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Equipment:</a:t>
            </a:r>
            <a:r>
              <a:rPr lang="en-US" dirty="0">
                <a:effectLst/>
                <a:latin typeface="Times New Roman" panose="02020603050405020304" pitchFamily="18" charset="0"/>
                <a:ea typeface="DengXian" panose="02010600030101010101" pitchFamily="2" charset="-122"/>
              </a:rPr>
              <a:t> A Kitchen Scale, empty bottle and water</a:t>
            </a:r>
            <a:r>
              <a:rPr lang="en-US" dirty="0">
                <a:latin typeface="Times New Roman" panose="02020603050405020304" pitchFamily="18" charset="0"/>
                <a:ea typeface="DengXian" panose="02010600030101010101" pitchFamily="2" charset="-122"/>
              </a:rPr>
              <a:t>.</a:t>
            </a:r>
            <a:endParaRPr lang="en-US" dirty="0">
              <a:effectLst/>
              <a:latin typeface="Times New Roman" panose="02020603050405020304" pitchFamily="18" charset="0"/>
              <a:ea typeface="Times New Roman" panose="02020603050405020304" pitchFamily="18" charset="0"/>
            </a:endParaRPr>
          </a:p>
          <a:p>
            <a:endParaRPr lang="en-US" dirty="0"/>
          </a:p>
        </p:txBody>
      </p:sp>
      <p:pic>
        <p:nvPicPr>
          <p:cNvPr id="7" name="图片 6" descr="桌子上的电脑和饮料&#10;&#10;描述已自动生成">
            <a:extLst>
              <a:ext uri="{FF2B5EF4-FFF2-40B4-BE49-F238E27FC236}">
                <a16:creationId xmlns:a16="http://schemas.microsoft.com/office/drawing/2014/main" id="{44A54989-A16D-210C-74DF-4806376E9E51}"/>
              </a:ext>
            </a:extLst>
          </p:cNvPr>
          <p:cNvPicPr>
            <a:picLocks noChangeAspect="1"/>
          </p:cNvPicPr>
          <p:nvPr/>
        </p:nvPicPr>
        <p:blipFill>
          <a:blip r:embed="rId3"/>
          <a:stretch>
            <a:fillRect/>
          </a:stretch>
        </p:blipFill>
        <p:spPr>
          <a:xfrm>
            <a:off x="8420965" y="684108"/>
            <a:ext cx="2585069" cy="2585069"/>
          </a:xfrm>
          <a:prstGeom prst="rect">
            <a:avLst/>
          </a:prstGeom>
        </p:spPr>
      </p:pic>
      <p:pic>
        <p:nvPicPr>
          <p:cNvPr id="4" name="图片 3">
            <a:extLst>
              <a:ext uri="{FF2B5EF4-FFF2-40B4-BE49-F238E27FC236}">
                <a16:creationId xmlns:a16="http://schemas.microsoft.com/office/drawing/2014/main" id="{E66BF054-C090-C25C-2E79-00D0758EC044}"/>
              </a:ext>
            </a:extLst>
          </p:cNvPr>
          <p:cNvPicPr>
            <a:picLocks noChangeAspect="1"/>
          </p:cNvPicPr>
          <p:nvPr/>
        </p:nvPicPr>
        <p:blipFill>
          <a:blip r:embed="rId4"/>
          <a:stretch>
            <a:fillRect/>
          </a:stretch>
        </p:blipFill>
        <p:spPr>
          <a:xfrm>
            <a:off x="8420965" y="3587131"/>
            <a:ext cx="2708579" cy="2708579"/>
          </a:xfrm>
          <a:prstGeom prst="rect">
            <a:avLst/>
          </a:prstGeom>
        </p:spPr>
      </p:pic>
    </p:spTree>
    <p:extLst>
      <p:ext uri="{BB962C8B-B14F-4D97-AF65-F5344CB8AC3E}">
        <p14:creationId xmlns:p14="http://schemas.microsoft.com/office/powerpoint/2010/main" val="416711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A973E-ABEF-A8B7-2CF8-2E21E12F54A3}"/>
              </a:ext>
            </a:extLst>
          </p:cNvPr>
          <p:cNvSpPr>
            <a:spLocks noGrp="1"/>
          </p:cNvSpPr>
          <p:nvPr>
            <p:ph type="title"/>
          </p:nvPr>
        </p:nvSpPr>
        <p:spPr>
          <a:xfrm>
            <a:off x="4616605" y="420633"/>
            <a:ext cx="9486900" cy="1371600"/>
          </a:xfrm>
        </p:spPr>
        <p:txBody>
          <a:bodyPr/>
          <a:lstStyle/>
          <a:p>
            <a:r>
              <a:rPr lang="en-US" altLang="zh-CN" b="1" dirty="0">
                <a:effectLst/>
                <a:latin typeface="Times New Roman" panose="02020603050405020304" pitchFamily="18" charset="0"/>
                <a:ea typeface="DengXian" panose="02010600030101010101" pitchFamily="2" charset="-122"/>
              </a:rPr>
              <a:t>Resolution</a:t>
            </a:r>
            <a:endParaRPr lang="zh-CN" altLang="en-US" dirty="0"/>
          </a:p>
        </p:txBody>
      </p:sp>
      <p:graphicFrame>
        <p:nvGraphicFramePr>
          <p:cNvPr id="10" name="图表 9">
            <a:extLst>
              <a:ext uri="{FF2B5EF4-FFF2-40B4-BE49-F238E27FC236}">
                <a16:creationId xmlns:a16="http://schemas.microsoft.com/office/drawing/2014/main" id="{598263D3-5CA0-D2E1-1B92-1F91A66383C3}"/>
              </a:ext>
            </a:extLst>
          </p:cNvPr>
          <p:cNvGraphicFramePr>
            <a:graphicFrameLocks/>
          </p:cNvGraphicFramePr>
          <p:nvPr>
            <p:extLst>
              <p:ext uri="{D42A27DB-BD31-4B8C-83A1-F6EECF244321}">
                <p14:modId xmlns:p14="http://schemas.microsoft.com/office/powerpoint/2010/main" val="4239842516"/>
              </p:ext>
            </p:extLst>
          </p:nvPr>
        </p:nvGraphicFramePr>
        <p:xfrm>
          <a:off x="7237142" y="2475757"/>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框 19">
            <a:extLst>
              <a:ext uri="{FF2B5EF4-FFF2-40B4-BE49-F238E27FC236}">
                <a16:creationId xmlns:a16="http://schemas.microsoft.com/office/drawing/2014/main" id="{B621B5D2-1B68-3EF2-C6ED-8BCDF1779253}"/>
              </a:ext>
            </a:extLst>
          </p:cNvPr>
          <p:cNvSpPr txBox="1"/>
          <p:nvPr/>
        </p:nvSpPr>
        <p:spPr>
          <a:xfrm>
            <a:off x="1795345" y="5720576"/>
            <a:ext cx="8842917" cy="369332"/>
          </a:xfrm>
          <a:prstGeom prst="rect">
            <a:avLst/>
          </a:prstGeom>
          <a:noFill/>
        </p:spPr>
        <p:txBody>
          <a:bodyPr wrap="square" rtlCol="0">
            <a:spAutoFit/>
          </a:bodyPr>
          <a:lstStyle/>
          <a:p>
            <a:r>
              <a:rPr lang="en-US" altLang="zh-CN" b="1" dirty="0"/>
              <a:t>The reference resolution is “continuous” which means infinitely small.</a:t>
            </a:r>
          </a:p>
        </p:txBody>
      </p:sp>
      <p:graphicFrame>
        <p:nvGraphicFramePr>
          <p:cNvPr id="24" name="表格 23">
            <a:extLst>
              <a:ext uri="{FF2B5EF4-FFF2-40B4-BE49-F238E27FC236}">
                <a16:creationId xmlns:a16="http://schemas.microsoft.com/office/drawing/2014/main" id="{A8B17B65-B5C9-7840-3EEB-9839236DB0F0}"/>
              </a:ext>
            </a:extLst>
          </p:cNvPr>
          <p:cNvGraphicFramePr>
            <a:graphicFrameLocks noGrp="1"/>
          </p:cNvGraphicFramePr>
          <p:nvPr>
            <p:extLst>
              <p:ext uri="{D42A27DB-BD31-4B8C-83A1-F6EECF244321}">
                <p14:modId xmlns:p14="http://schemas.microsoft.com/office/powerpoint/2010/main" val="2735047173"/>
              </p:ext>
            </p:extLst>
          </p:nvPr>
        </p:nvGraphicFramePr>
        <p:xfrm>
          <a:off x="449765" y="2475757"/>
          <a:ext cx="6705600" cy="195834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887741947"/>
                    </a:ext>
                  </a:extLst>
                </a:gridCol>
                <a:gridCol w="838200">
                  <a:extLst>
                    <a:ext uri="{9D8B030D-6E8A-4147-A177-3AD203B41FA5}">
                      <a16:colId xmlns:a16="http://schemas.microsoft.com/office/drawing/2014/main" val="1448829869"/>
                    </a:ext>
                  </a:extLst>
                </a:gridCol>
                <a:gridCol w="838200">
                  <a:extLst>
                    <a:ext uri="{9D8B030D-6E8A-4147-A177-3AD203B41FA5}">
                      <a16:colId xmlns:a16="http://schemas.microsoft.com/office/drawing/2014/main" val="3066477449"/>
                    </a:ext>
                  </a:extLst>
                </a:gridCol>
                <a:gridCol w="838200">
                  <a:extLst>
                    <a:ext uri="{9D8B030D-6E8A-4147-A177-3AD203B41FA5}">
                      <a16:colId xmlns:a16="http://schemas.microsoft.com/office/drawing/2014/main" val="928793421"/>
                    </a:ext>
                  </a:extLst>
                </a:gridCol>
                <a:gridCol w="838200">
                  <a:extLst>
                    <a:ext uri="{9D8B030D-6E8A-4147-A177-3AD203B41FA5}">
                      <a16:colId xmlns:a16="http://schemas.microsoft.com/office/drawing/2014/main" val="24206562"/>
                    </a:ext>
                  </a:extLst>
                </a:gridCol>
                <a:gridCol w="838200">
                  <a:extLst>
                    <a:ext uri="{9D8B030D-6E8A-4147-A177-3AD203B41FA5}">
                      <a16:colId xmlns:a16="http://schemas.microsoft.com/office/drawing/2014/main" val="2068396430"/>
                    </a:ext>
                  </a:extLst>
                </a:gridCol>
                <a:gridCol w="838200">
                  <a:extLst>
                    <a:ext uri="{9D8B030D-6E8A-4147-A177-3AD203B41FA5}">
                      <a16:colId xmlns:a16="http://schemas.microsoft.com/office/drawing/2014/main" val="2163279594"/>
                    </a:ext>
                  </a:extLst>
                </a:gridCol>
                <a:gridCol w="838200">
                  <a:extLst>
                    <a:ext uri="{9D8B030D-6E8A-4147-A177-3AD203B41FA5}">
                      <a16:colId xmlns:a16="http://schemas.microsoft.com/office/drawing/2014/main" val="2368445429"/>
                    </a:ext>
                  </a:extLst>
                </a:gridCol>
              </a:tblGrid>
              <a:tr h="200025">
                <a:tc gridSpan="8">
                  <a:txBody>
                    <a:bodyPr/>
                    <a:lstStyle/>
                    <a:p>
                      <a:pPr algn="ctr" fontAlgn="b"/>
                      <a:r>
                        <a:rPr lang="en-US" sz="1200" u="none" strike="noStrike" dirty="0">
                          <a:effectLst/>
                        </a:rPr>
                        <a:t>Square</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58920026"/>
                  </a:ext>
                </a:extLst>
              </a:tr>
              <a:tr h="200025">
                <a:tc>
                  <a:txBody>
                    <a:bodyPr/>
                    <a:lstStyle/>
                    <a:p>
                      <a:pPr algn="l" fontAlgn="b"/>
                      <a:r>
                        <a:rPr lang="en-US" sz="1200" u="none" strike="noStrike">
                          <a:effectLst/>
                        </a:rPr>
                        <a:t>Weight(g)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Average Measurement(g)</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Error</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Resolution</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en-US" sz="1200" u="none" strike="noStrike">
                          <a:effectLst/>
                        </a:rPr>
                        <a:t>Resolution</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86262200"/>
                  </a:ext>
                </a:extLst>
              </a:tr>
              <a:tr h="200025">
                <a:tc>
                  <a:txBody>
                    <a:bodyPr/>
                    <a:lstStyle/>
                    <a:p>
                      <a:pPr algn="r" fontAlgn="b"/>
                      <a:r>
                        <a:rPr lang="en-US" altLang="zh-CN" sz="1200" u="none" strike="noStrike">
                          <a:effectLst/>
                        </a:rPr>
                        <a:t>112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112.29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111.76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115.36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113.14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1.01%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rowSpan="6">
                  <a:txBody>
                    <a:bodyPr/>
                    <a:lstStyle/>
                    <a:p>
                      <a:pPr algn="ctr" fontAlgn="ctr"/>
                      <a:r>
                        <a:rPr lang="en-US" altLang="zh-CN" sz="1200" u="none" strike="noStrike" dirty="0">
                          <a:effectLst/>
                        </a:rPr>
                        <a:t>4.77066667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46617633"/>
                  </a:ext>
                </a:extLst>
              </a:tr>
              <a:tr h="200025">
                <a:tc>
                  <a:txBody>
                    <a:bodyPr/>
                    <a:lstStyle/>
                    <a:p>
                      <a:pPr algn="r" fontAlgn="b"/>
                      <a:r>
                        <a:rPr lang="en-US" altLang="zh-CN" sz="1200" u="none" strike="noStrike">
                          <a:effectLst/>
                        </a:rPr>
                        <a:t>118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113.14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110.79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118.45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114.13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0.99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2122050311"/>
                  </a:ext>
                </a:extLst>
              </a:tr>
              <a:tr h="200025">
                <a:tc>
                  <a:txBody>
                    <a:bodyPr/>
                    <a:lstStyle/>
                    <a:p>
                      <a:pPr algn="r" fontAlgn="b"/>
                      <a:r>
                        <a:rPr lang="en-US" altLang="zh-CN" sz="1200" u="none" strike="noStrike">
                          <a:effectLst/>
                        </a:rPr>
                        <a:t>120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114.72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115.51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115.25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-3.96%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2206972751"/>
                  </a:ext>
                </a:extLst>
              </a:tr>
              <a:tr h="200025">
                <a:tc>
                  <a:txBody>
                    <a:bodyPr/>
                    <a:lstStyle/>
                    <a:p>
                      <a:pPr algn="r" fontAlgn="b"/>
                      <a:r>
                        <a:rPr lang="en-US" altLang="zh-CN" sz="1200" u="none" strike="noStrike">
                          <a:effectLst/>
                        </a:rPr>
                        <a:t>125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117.89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117.09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116.3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117.09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-6.33%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1.85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842571990"/>
                  </a:ext>
                </a:extLst>
              </a:tr>
              <a:tr h="200025">
                <a:tc>
                  <a:txBody>
                    <a:bodyPr/>
                    <a:lstStyle/>
                    <a:p>
                      <a:pPr algn="r" fontAlgn="b"/>
                      <a:r>
                        <a:rPr lang="en-US" altLang="zh-CN" sz="1200" u="none" strike="noStrike">
                          <a:effectLst/>
                        </a:rPr>
                        <a:t>126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120.28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121.08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120.81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-4.12%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3.72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1860689724"/>
                  </a:ext>
                </a:extLst>
              </a:tr>
              <a:tr h="200025">
                <a:tc>
                  <a:txBody>
                    <a:bodyPr/>
                    <a:lstStyle/>
                    <a:p>
                      <a:pPr algn="r" fontAlgn="b"/>
                      <a:r>
                        <a:rPr lang="en-US" altLang="zh-CN" sz="1200" u="none" strike="noStrike">
                          <a:effectLst/>
                        </a:rPr>
                        <a:t>128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136.06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138.29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136.62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136.99 </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a:effectLst/>
                        </a:rPr>
                        <a:t>7.02%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200" u="none" strike="noStrike" dirty="0">
                          <a:effectLst/>
                        </a:rPr>
                        <a:t>16.18 </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vMerge="1">
                  <a:txBody>
                    <a:bodyPr/>
                    <a:lstStyle/>
                    <a:p>
                      <a:endParaRPr lang="zh-CN" altLang="en-US"/>
                    </a:p>
                  </a:txBody>
                  <a:tcPr/>
                </a:tc>
                <a:extLst>
                  <a:ext uri="{0D108BD9-81ED-4DB2-BD59-A6C34878D82A}">
                    <a16:rowId xmlns:a16="http://schemas.microsoft.com/office/drawing/2014/main" val="3354618791"/>
                  </a:ext>
                </a:extLst>
              </a:tr>
            </a:tbl>
          </a:graphicData>
        </a:graphic>
      </p:graphicFrame>
    </p:spTree>
    <p:extLst>
      <p:ext uri="{BB962C8B-B14F-4D97-AF65-F5344CB8AC3E}">
        <p14:creationId xmlns:p14="http://schemas.microsoft.com/office/powerpoint/2010/main" val="3986354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A2EBA-5A84-1943-B4CA-2429DB869AD8}"/>
              </a:ext>
            </a:extLst>
          </p:cNvPr>
          <p:cNvSpPr>
            <a:spLocks noGrp="1"/>
          </p:cNvSpPr>
          <p:nvPr>
            <p:ph type="title"/>
          </p:nvPr>
        </p:nvSpPr>
        <p:spPr>
          <a:xfrm>
            <a:off x="698528" y="1371600"/>
            <a:ext cx="2692372" cy="4114800"/>
          </a:xfrm>
        </p:spPr>
        <p:txBody>
          <a:bodyPr anchor="ctr">
            <a:normAutofit/>
          </a:bodyPr>
          <a:lstStyle/>
          <a:p>
            <a:pPr algn="ctr"/>
            <a:r>
              <a:rPr lang="en-US" altLang="zh-CN" dirty="0"/>
              <a:t>Testing plan</a:t>
            </a:r>
            <a:endParaRPr lang="en-US" dirty="0"/>
          </a:p>
        </p:txBody>
      </p:sp>
      <p:sp>
        <p:nvSpPr>
          <p:cNvPr id="3" name="Content Placeholder 2">
            <a:extLst>
              <a:ext uri="{FF2B5EF4-FFF2-40B4-BE49-F238E27FC236}">
                <a16:creationId xmlns:a16="http://schemas.microsoft.com/office/drawing/2014/main" id="{8AB46150-3BC0-4D48-9703-8222EA438F94}"/>
              </a:ext>
            </a:extLst>
          </p:cNvPr>
          <p:cNvSpPr>
            <a:spLocks noGrp="1"/>
          </p:cNvSpPr>
          <p:nvPr>
            <p:ph idx="1"/>
          </p:nvPr>
        </p:nvSpPr>
        <p:spPr>
          <a:xfrm>
            <a:off x="4749816" y="1993839"/>
            <a:ext cx="6730972" cy="3207434"/>
          </a:xfrm>
        </p:spPr>
        <p:txBody>
          <a:bodyPr>
            <a:normAutofit/>
          </a:bodyPr>
          <a:lstStyle/>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Dynamic range:</a:t>
            </a:r>
            <a:r>
              <a:rPr lang="en-US" dirty="0">
                <a:effectLst/>
                <a:latin typeface="Times New Roman" panose="02020603050405020304" pitchFamily="18" charset="0"/>
                <a:ea typeface="DengXian" panose="02010600030101010101" pitchFamily="2" charset="-122"/>
              </a:rPr>
              <a:t> We design to use different weight objects to test the minimum weight or pressure that can change the sensor value. And the maximum weight or pressure value that the sensor can sensed.</a:t>
            </a:r>
            <a:endParaRPr lang="en-US" dirty="0">
              <a:effectLst/>
              <a:latin typeface="Times New Roman" panose="02020603050405020304" pitchFamily="18" charset="0"/>
              <a:ea typeface="Times New Roman" panose="02020603050405020304" pitchFamily="18" charset="0"/>
            </a:endParaRPr>
          </a:p>
          <a:p>
            <a:pPr marL="683895" marR="0">
              <a:spcBef>
                <a:spcPts val="0"/>
              </a:spcBef>
              <a:spcAft>
                <a:spcPts val="0"/>
              </a:spcAft>
            </a:pPr>
            <a:r>
              <a:rPr lang="en-US" b="1" dirty="0">
                <a:effectLst/>
                <a:latin typeface="Times New Roman" panose="02020603050405020304" pitchFamily="18" charset="0"/>
                <a:ea typeface="DengXian" panose="02010600030101010101" pitchFamily="2" charset="-122"/>
              </a:rPr>
              <a:t>Equipment:</a:t>
            </a:r>
            <a:r>
              <a:rPr lang="en-US" dirty="0">
                <a:effectLst/>
                <a:latin typeface="Times New Roman" panose="02020603050405020304" pitchFamily="18" charset="0"/>
                <a:ea typeface="DengXian" panose="02010600030101010101" pitchFamily="2" charset="-122"/>
              </a:rPr>
              <a:t> A Kitchen Scale, different weight objects.</a:t>
            </a: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020124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E0B66-8062-6AE3-C671-37015F3F24F8}"/>
              </a:ext>
            </a:extLst>
          </p:cNvPr>
          <p:cNvSpPr>
            <a:spLocks noGrp="1"/>
          </p:cNvSpPr>
          <p:nvPr>
            <p:ph type="title"/>
          </p:nvPr>
        </p:nvSpPr>
        <p:spPr/>
        <p:txBody>
          <a:bodyPr/>
          <a:lstStyle/>
          <a:p>
            <a:r>
              <a:rPr lang="en-US" altLang="zh-CN" b="1" dirty="0">
                <a:effectLst/>
                <a:latin typeface="Times New Roman" panose="02020603050405020304" pitchFamily="18" charset="0"/>
                <a:ea typeface="DengXian" panose="02010600030101010101" pitchFamily="2" charset="-122"/>
              </a:rPr>
              <a:t>Dynamic range</a:t>
            </a:r>
            <a:endParaRPr lang="zh-CN" altLang="en-US" dirty="0"/>
          </a:p>
        </p:txBody>
      </p:sp>
      <p:pic>
        <p:nvPicPr>
          <p:cNvPr id="5" name="内容占位符 4" descr="图片包含 游戏机, 桌子, 切, 刀&#10;&#10;描述已自动生成">
            <a:extLst>
              <a:ext uri="{FF2B5EF4-FFF2-40B4-BE49-F238E27FC236}">
                <a16:creationId xmlns:a16="http://schemas.microsoft.com/office/drawing/2014/main" id="{F948494B-AC67-B286-A610-A6973F6A8BAC}"/>
              </a:ext>
            </a:extLst>
          </p:cNvPr>
          <p:cNvPicPr>
            <a:picLocks noGrp="1" noChangeAspect="1"/>
          </p:cNvPicPr>
          <p:nvPr>
            <p:ph idx="1"/>
          </p:nvPr>
        </p:nvPicPr>
        <p:blipFill>
          <a:blip r:embed="rId3"/>
          <a:stretch>
            <a:fillRect/>
          </a:stretch>
        </p:blipFill>
        <p:spPr>
          <a:xfrm>
            <a:off x="1156397" y="2181767"/>
            <a:ext cx="3917950" cy="3917950"/>
          </a:xfrm>
        </p:spPr>
      </p:pic>
      <p:sp>
        <p:nvSpPr>
          <p:cNvPr id="7" name="文本框 6">
            <a:extLst>
              <a:ext uri="{FF2B5EF4-FFF2-40B4-BE49-F238E27FC236}">
                <a16:creationId xmlns:a16="http://schemas.microsoft.com/office/drawing/2014/main" id="{D93A35D1-157B-734D-E29E-A465F71ED85C}"/>
              </a:ext>
            </a:extLst>
          </p:cNvPr>
          <p:cNvSpPr txBox="1"/>
          <p:nvPr/>
        </p:nvSpPr>
        <p:spPr>
          <a:xfrm>
            <a:off x="5865541" y="2142738"/>
            <a:ext cx="3657600" cy="1200329"/>
          </a:xfrm>
          <a:prstGeom prst="rect">
            <a:avLst/>
          </a:prstGeom>
          <a:noFill/>
        </p:spPr>
        <p:txBody>
          <a:bodyPr wrap="square" rtlCol="0">
            <a:spAutoFit/>
          </a:bodyPr>
          <a:lstStyle/>
          <a:p>
            <a:r>
              <a:rPr lang="en-US" altLang="zh-CN" sz="2400" dirty="0"/>
              <a:t>The testing range:</a:t>
            </a:r>
          </a:p>
          <a:p>
            <a:r>
              <a:rPr lang="en-US" altLang="zh-CN" sz="2400" dirty="0"/>
              <a:t>The maximum is 50000g</a:t>
            </a:r>
          </a:p>
          <a:p>
            <a:r>
              <a:rPr lang="en-US" altLang="zh-CN" sz="2400" dirty="0"/>
              <a:t>The minimum is 0.76g</a:t>
            </a:r>
            <a:endParaRPr lang="zh-CN" altLang="en-US" sz="2400" dirty="0"/>
          </a:p>
        </p:txBody>
      </p:sp>
      <p:sp>
        <p:nvSpPr>
          <p:cNvPr id="8" name="文本框 7">
            <a:extLst>
              <a:ext uri="{FF2B5EF4-FFF2-40B4-BE49-F238E27FC236}">
                <a16:creationId xmlns:a16="http://schemas.microsoft.com/office/drawing/2014/main" id="{9087FC38-2B69-5881-95F4-62771DA06C2B}"/>
              </a:ext>
            </a:extLst>
          </p:cNvPr>
          <p:cNvSpPr txBox="1"/>
          <p:nvPr/>
        </p:nvSpPr>
        <p:spPr>
          <a:xfrm>
            <a:off x="5765179" y="4431269"/>
            <a:ext cx="5854391" cy="461665"/>
          </a:xfrm>
          <a:prstGeom prst="rect">
            <a:avLst/>
          </a:prstGeom>
          <a:noFill/>
        </p:spPr>
        <p:txBody>
          <a:bodyPr wrap="square" rtlCol="0">
            <a:spAutoFit/>
          </a:bodyPr>
          <a:lstStyle/>
          <a:p>
            <a:r>
              <a:rPr lang="en-US" altLang="zh-CN" sz="2400" b="1" dirty="0"/>
              <a:t>The reference range is 100g – 50000g</a:t>
            </a:r>
            <a:endParaRPr lang="zh-CN" altLang="en-US" sz="2400" b="1" dirty="0"/>
          </a:p>
        </p:txBody>
      </p:sp>
    </p:spTree>
    <p:extLst>
      <p:ext uri="{BB962C8B-B14F-4D97-AF65-F5344CB8AC3E}">
        <p14:creationId xmlns:p14="http://schemas.microsoft.com/office/powerpoint/2010/main" val="230877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909B6-A581-F54F-811F-3711811BC232}"/>
              </a:ext>
            </a:extLst>
          </p:cNvPr>
          <p:cNvSpPr>
            <a:spLocks noGrp="1"/>
          </p:cNvSpPr>
          <p:nvPr>
            <p:ph type="title"/>
          </p:nvPr>
        </p:nvSpPr>
        <p:spPr>
          <a:xfrm>
            <a:off x="1371600" y="1020728"/>
            <a:ext cx="9486900" cy="996061"/>
          </a:xfrm>
        </p:spPr>
        <p:txBody>
          <a:bodyPr anchor="b">
            <a:normAutofit/>
          </a:bodyPr>
          <a:lstStyle/>
          <a:p>
            <a:pPr algn="ctr"/>
            <a:r>
              <a:rPr lang="en-US" altLang="zh-CN"/>
              <a:t>Testing plan</a:t>
            </a:r>
            <a:endParaRPr lang="en-US"/>
          </a:p>
        </p:txBody>
      </p:sp>
      <p:sp>
        <p:nvSpPr>
          <p:cNvPr id="3" name="Content Placeholder 2">
            <a:extLst>
              <a:ext uri="{FF2B5EF4-FFF2-40B4-BE49-F238E27FC236}">
                <a16:creationId xmlns:a16="http://schemas.microsoft.com/office/drawing/2014/main" id="{0D51AF13-BA76-BD45-868D-446590DF483B}"/>
              </a:ext>
            </a:extLst>
          </p:cNvPr>
          <p:cNvSpPr>
            <a:spLocks noGrp="1"/>
          </p:cNvSpPr>
          <p:nvPr>
            <p:ph idx="1"/>
          </p:nvPr>
        </p:nvSpPr>
        <p:spPr>
          <a:xfrm>
            <a:off x="1371600" y="2200940"/>
            <a:ext cx="9486901" cy="3577854"/>
          </a:xfrm>
        </p:spPr>
        <p:txBody>
          <a:bodyPr>
            <a:normAutofit/>
          </a:bodyPr>
          <a:lstStyle/>
          <a:p>
            <a:pPr marL="683895" marR="0">
              <a:spcBef>
                <a:spcPts val="0"/>
              </a:spcBef>
              <a:spcAft>
                <a:spcPts val="0"/>
              </a:spcAft>
            </a:pPr>
            <a:r>
              <a:rPr lang="en-US" sz="3600" b="1" dirty="0">
                <a:effectLst/>
                <a:latin typeface="Abadi" panose="020B0604020104020204" pitchFamily="34" charset="0"/>
                <a:ea typeface="DengXian" panose="02010600030101010101" pitchFamily="2" charset="-122"/>
              </a:rPr>
              <a:t>Sensitivity: </a:t>
            </a:r>
            <a:r>
              <a:rPr kumimoji="0" lang="en-US" altLang="zh-CN" sz="3600" b="0" i="0" u="none" strike="noStrike" kern="1200" cap="none" spc="0" normalizeH="0" baseline="0" noProof="0" dirty="0">
                <a:ln>
                  <a:noFill/>
                </a:ln>
                <a:effectLst/>
                <a:uLnTx/>
                <a:uFillTx/>
                <a:latin typeface="Abadi" panose="020B0604020104020204" pitchFamily="34" charset="0"/>
              </a:rPr>
              <a:t>Sensitivity in this sensor is defined as the change in measure weight for a given change in actual weight. </a:t>
            </a:r>
            <a:r>
              <a:rPr lang="en-US" sz="3600" dirty="0">
                <a:effectLst/>
                <a:latin typeface="Abadi" panose="020B0604020104020204" pitchFamily="34" charset="0"/>
                <a:ea typeface="DengXian" panose="02010600030101010101" pitchFamily="2" charset="-122"/>
              </a:rPr>
              <a:t>We design to calculate the slope.</a:t>
            </a:r>
          </a:p>
          <a:p>
            <a:pPr marL="683895" marR="0">
              <a:spcBef>
                <a:spcPts val="0"/>
              </a:spcBef>
              <a:spcAft>
                <a:spcPts val="0"/>
              </a:spcAft>
            </a:pPr>
            <a:r>
              <a:rPr lang="en-US" sz="3600" b="1" dirty="0">
                <a:effectLst/>
                <a:latin typeface="Abadi" panose="020B0604020104020204" pitchFamily="34" charset="0"/>
                <a:ea typeface="DengXian" panose="02010600030101010101" pitchFamily="2" charset="-122"/>
              </a:rPr>
              <a:t>Equipment:</a:t>
            </a:r>
            <a:r>
              <a:rPr lang="en-US" sz="3600" dirty="0">
                <a:effectLst/>
                <a:latin typeface="Abadi" panose="020B0604020104020204" pitchFamily="34" charset="0"/>
                <a:ea typeface="DengXian" panose="02010600030101010101" pitchFamily="2" charset="-122"/>
              </a:rPr>
              <a:t> Arduino, calculator.</a:t>
            </a:r>
            <a:endParaRPr lang="en-US" sz="3600" dirty="0">
              <a:effectLst/>
              <a:latin typeface="Abadi" panose="020B0604020104020204" pitchFamily="34"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11859707"/>
      </p:ext>
    </p:extLst>
  </p:cSld>
  <p:clrMapOvr>
    <a:masterClrMapping/>
  </p:clrMapOvr>
</p:sld>
</file>

<file path=ppt/theme/theme1.xml><?xml version="1.0" encoding="utf-8"?>
<a:theme xmlns:a="http://schemas.openxmlformats.org/drawingml/2006/main" name="ClassicFrameVTI">
  <a:themeElements>
    <a:clrScheme name="AnalogousFromLightSeedRightStep">
      <a:dk1>
        <a:srgbClr val="000000"/>
      </a:dk1>
      <a:lt1>
        <a:srgbClr val="FFFFFF"/>
      </a:lt1>
      <a:dk2>
        <a:srgbClr val="3F2441"/>
      </a:dk2>
      <a:lt2>
        <a:srgbClr val="E8E2E2"/>
      </a:lt2>
      <a:accent1>
        <a:srgbClr val="81A8AB"/>
      </a:accent1>
      <a:accent2>
        <a:srgbClr val="7F9EBA"/>
      </a:accent2>
      <a:accent3>
        <a:srgbClr val="969BC6"/>
      </a:accent3>
      <a:accent4>
        <a:srgbClr val="917FBA"/>
      </a:accent4>
      <a:accent5>
        <a:srgbClr val="B792C4"/>
      </a:accent5>
      <a:accent6>
        <a:srgbClr val="BA7FB1"/>
      </a:accent6>
      <a:hlink>
        <a:srgbClr val="AE6D69"/>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TotalTime>
  <Words>1619</Words>
  <Application>Microsoft Office PowerPoint</Application>
  <PresentationFormat>宽屏</PresentationFormat>
  <Paragraphs>388</Paragraphs>
  <Slides>24</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Helvetica Neue</vt:lpstr>
      <vt:lpstr>等线</vt:lpstr>
      <vt:lpstr>Abadi</vt:lpstr>
      <vt:lpstr>Arial</vt:lpstr>
      <vt:lpstr>Congenial</vt:lpstr>
      <vt:lpstr>Gill Sans MT</vt:lpstr>
      <vt:lpstr>Goudy Old Style</vt:lpstr>
      <vt:lpstr>Times New Roman</vt:lpstr>
      <vt:lpstr>ClassicFrameVTI</vt:lpstr>
      <vt:lpstr>Tactile Sensor</vt:lpstr>
      <vt:lpstr>Tactile Sensor</vt:lpstr>
      <vt:lpstr>Square FSR </vt:lpstr>
      <vt:lpstr>Data sheet</vt:lpstr>
      <vt:lpstr>Testing plan</vt:lpstr>
      <vt:lpstr>Resolution</vt:lpstr>
      <vt:lpstr>Testing plan</vt:lpstr>
      <vt:lpstr>Dynamic range</vt:lpstr>
      <vt:lpstr>Testing plan</vt:lpstr>
      <vt:lpstr>Sensitivity</vt:lpstr>
      <vt:lpstr>Long Flex/Bend Sensor </vt:lpstr>
      <vt:lpstr>Data sheet</vt:lpstr>
      <vt:lpstr>Testing plan</vt:lpstr>
      <vt:lpstr>Dynamic range</vt:lpstr>
      <vt:lpstr>Testing plan</vt:lpstr>
      <vt:lpstr>Sensitivity</vt:lpstr>
      <vt:lpstr>Circular Soft Potentiometer </vt:lpstr>
      <vt:lpstr>Data sheet</vt:lpstr>
      <vt:lpstr>Testing plan</vt:lpstr>
      <vt:lpstr>Accuracy</vt:lpstr>
      <vt:lpstr>Testing plan</vt:lpstr>
      <vt:lpstr>Linearity</vt:lpstr>
      <vt:lpstr>conclusion</vt:lpstr>
      <vt:lpstr>That’s all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Tactile Sensor</dc:title>
  <dc:creator>Y17037</dc:creator>
  <cp:lastModifiedBy>Ma, Qiuhao</cp:lastModifiedBy>
  <cp:revision>14</cp:revision>
  <dcterms:created xsi:type="dcterms:W3CDTF">2022-10-25T01:33:29Z</dcterms:created>
  <dcterms:modified xsi:type="dcterms:W3CDTF">2022-11-14T21:20:40Z</dcterms:modified>
</cp:coreProperties>
</file>